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trictFirstAndLastChars="0" saveSubsetFonts="1">
  <p:sldMasterIdLst>
    <p:sldMasterId id="2147483655" r:id="rId4"/>
  </p:sldMasterIdLst>
  <p:notesMasterIdLst>
    <p:notesMasterId r:id="rId24"/>
  </p:notesMasterIdLst>
  <p:handoutMasterIdLst>
    <p:handoutMasterId r:id="rId25"/>
  </p:handoutMasterIdLst>
  <p:sldIdLst>
    <p:sldId id="478" r:id="rId5"/>
    <p:sldId id="547" r:id="rId6"/>
    <p:sldId id="613" r:id="rId7"/>
    <p:sldId id="612" r:id="rId8"/>
    <p:sldId id="617" r:id="rId9"/>
    <p:sldId id="605" r:id="rId10"/>
    <p:sldId id="603" r:id="rId11"/>
    <p:sldId id="606" r:id="rId12"/>
    <p:sldId id="624" r:id="rId13"/>
    <p:sldId id="623" r:id="rId14"/>
    <p:sldId id="618" r:id="rId15"/>
    <p:sldId id="608" r:id="rId16"/>
    <p:sldId id="619" r:id="rId17"/>
    <p:sldId id="609" r:id="rId18"/>
    <p:sldId id="620" r:id="rId19"/>
    <p:sldId id="610" r:id="rId20"/>
    <p:sldId id="621" r:id="rId21"/>
    <p:sldId id="622" r:id="rId22"/>
    <p:sldId id="625" r:id="rId23"/>
  </p:sldIdLst>
  <p:sldSz cx="9902825" cy="6858000"/>
  <p:notesSz cx="7010400" cy="9296400"/>
  <p:kinsoku lang="ja-JP" invalStChars="、。，．・：；？！゛゜ヽヾゝゞ々ー’”）〕］｝〉》」』】°‰′″℃￠％ぁぃぅぇぉっゃゅょゎァィゥェォッャュョヮヵヶ!%),.:;?]}｡｣､･ｧｨｩｪｫｬｭｮｯｰﾞﾟ" invalEndChars="‘“（〔［｛〈《「『【￥＄$([\{｢￡"/>
  <p:defaultTextStyle>
    <a:defPPr>
      <a:defRPr lang="en-US"/>
    </a:defPPr>
    <a:lvl1pPr algn="l" rtl="0" fontAlgn="base">
      <a:spcBef>
        <a:spcPct val="0"/>
      </a:spcBef>
      <a:spcAft>
        <a:spcPct val="0"/>
      </a:spcAft>
      <a:defRPr sz="1200" kern="1200">
        <a:solidFill>
          <a:schemeClr val="tx1"/>
        </a:solidFill>
        <a:latin typeface="Arial" charset="0"/>
        <a:ea typeface="+mn-ea"/>
        <a:cs typeface="+mn-cs"/>
      </a:defRPr>
    </a:lvl1pPr>
    <a:lvl2pPr marL="457200" algn="l" rtl="0" fontAlgn="base">
      <a:spcBef>
        <a:spcPct val="0"/>
      </a:spcBef>
      <a:spcAft>
        <a:spcPct val="0"/>
      </a:spcAft>
      <a:defRPr sz="1200" kern="1200">
        <a:solidFill>
          <a:schemeClr val="tx1"/>
        </a:solidFill>
        <a:latin typeface="Arial" charset="0"/>
        <a:ea typeface="+mn-ea"/>
        <a:cs typeface="+mn-cs"/>
      </a:defRPr>
    </a:lvl2pPr>
    <a:lvl3pPr marL="914400" algn="l" rtl="0" fontAlgn="base">
      <a:spcBef>
        <a:spcPct val="0"/>
      </a:spcBef>
      <a:spcAft>
        <a:spcPct val="0"/>
      </a:spcAft>
      <a:defRPr sz="1200" kern="1200">
        <a:solidFill>
          <a:schemeClr val="tx1"/>
        </a:solidFill>
        <a:latin typeface="Arial" charset="0"/>
        <a:ea typeface="+mn-ea"/>
        <a:cs typeface="+mn-cs"/>
      </a:defRPr>
    </a:lvl3pPr>
    <a:lvl4pPr marL="1371600" algn="l" rtl="0" fontAlgn="base">
      <a:spcBef>
        <a:spcPct val="0"/>
      </a:spcBef>
      <a:spcAft>
        <a:spcPct val="0"/>
      </a:spcAft>
      <a:defRPr sz="1200" kern="1200">
        <a:solidFill>
          <a:schemeClr val="tx1"/>
        </a:solidFill>
        <a:latin typeface="Arial" charset="0"/>
        <a:ea typeface="+mn-ea"/>
        <a:cs typeface="+mn-cs"/>
      </a:defRPr>
    </a:lvl4pPr>
    <a:lvl5pPr marL="1828800" algn="l" rtl="0" fontAlgn="base">
      <a:spcBef>
        <a:spcPct val="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Arial" charset="0"/>
        <a:ea typeface="+mn-ea"/>
        <a:cs typeface="+mn-cs"/>
      </a:defRPr>
    </a:lvl6pPr>
    <a:lvl7pPr marL="2743200" algn="l" defTabSz="914400" rtl="0" eaLnBrk="1" latinLnBrk="0" hangingPunct="1">
      <a:defRPr sz="1200" kern="1200">
        <a:solidFill>
          <a:schemeClr val="tx1"/>
        </a:solidFill>
        <a:latin typeface="Arial" charset="0"/>
        <a:ea typeface="+mn-ea"/>
        <a:cs typeface="+mn-cs"/>
      </a:defRPr>
    </a:lvl7pPr>
    <a:lvl8pPr marL="3200400" algn="l" defTabSz="914400" rtl="0" eaLnBrk="1" latinLnBrk="0" hangingPunct="1">
      <a:defRPr sz="1200" kern="1200">
        <a:solidFill>
          <a:schemeClr val="tx1"/>
        </a:solidFill>
        <a:latin typeface="Arial" charset="0"/>
        <a:ea typeface="+mn-ea"/>
        <a:cs typeface="+mn-cs"/>
      </a:defRPr>
    </a:lvl8pPr>
    <a:lvl9pPr marL="3657600" algn="l" defTabSz="914400" rtl="0" eaLnBrk="1" latinLnBrk="0" hangingPunct="1">
      <a:defRPr sz="1200"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avid Henschel" initials="" lastIdx="10" clrIdx="0"/>
  <p:cmAuthor id="7" name="bartolni" initials="nb" lastIdx="6" clrIdx="7"/>
  <p:cmAuthor id="1" name="Kevin William Oates" initials="" lastIdx="26" clrIdx="1"/>
  <p:cmAuthor id="8" name="Jeff Ito" initials="JI" lastIdx="1" clrIdx="8"/>
  <p:cmAuthor id="2" name="David R Henschel" initials="" lastIdx="1" clrIdx="2"/>
  <p:cmAuthor id="3" name="Jamie Miller" initials="" lastIdx="2" clrIdx="3"/>
  <p:cmAuthor id="4" name="Jamie Miller" initials="JM" lastIdx="1" clrIdx="4"/>
  <p:cmAuthor id="5" name="MillerJE" initials="JEM" lastIdx="2" clrIdx="5"/>
  <p:cmAuthor id="6" name="ostentd" initials="o" lastIdx="4" clrIdx="6"/>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0000"/>
    <a:srgbClr val="376092"/>
    <a:srgbClr val="FC050E"/>
    <a:srgbClr val="7F7FFF"/>
    <a:srgbClr val="E7E200"/>
    <a:srgbClr val="CCECFF"/>
    <a:srgbClr val="016666"/>
    <a:srgbClr val="0B1F65"/>
    <a:srgbClr val="360157"/>
    <a:srgbClr val="7ECCB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129" autoAdjust="0"/>
    <p:restoredTop sz="98299" autoAdjust="0"/>
  </p:normalViewPr>
  <p:slideViewPr>
    <p:cSldViewPr snapToGrid="0">
      <p:cViewPr>
        <p:scale>
          <a:sx n="74" d="100"/>
          <a:sy n="74" d="100"/>
        </p:scale>
        <p:origin x="-96" y="-72"/>
      </p:cViewPr>
      <p:guideLst>
        <p:guide orient="horz" pos="660"/>
        <p:guide orient="horz" pos="3603"/>
        <p:guide orient="horz" pos="2255"/>
        <p:guide orient="horz" pos="1462"/>
        <p:guide orient="horz" pos="1642"/>
        <p:guide pos="297"/>
        <p:guide pos="2437"/>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sldNum" sz="quarter" idx="3"/>
          </p:nvPr>
        </p:nvSpPr>
        <p:spPr bwMode="auto">
          <a:xfrm>
            <a:off x="6586538" y="9099550"/>
            <a:ext cx="379412" cy="158750"/>
          </a:xfrm>
          <a:prstGeom prst="rect">
            <a:avLst/>
          </a:prstGeom>
          <a:noFill/>
          <a:ln w="12700">
            <a:noFill/>
            <a:miter lim="800000"/>
            <a:headEnd/>
            <a:tailEnd/>
          </a:ln>
          <a:effectLst/>
        </p:spPr>
        <p:txBody>
          <a:bodyPr vert="horz" wrap="none" lIns="0" tIns="0" rIns="0" bIns="0" numCol="1" anchor="b" anchorCtr="0" compatLnSpc="1">
            <a:prstTxWarp prst="textNoShape">
              <a:avLst/>
            </a:prstTxWarp>
          </a:bodyPr>
          <a:lstStyle>
            <a:lvl1pPr algn="r" defTabSz="916875" eaLnBrk="0" hangingPunct="0">
              <a:defRPr sz="800"/>
            </a:lvl1pPr>
          </a:lstStyle>
          <a:p>
            <a:pPr>
              <a:defRPr/>
            </a:pPr>
            <a:fld id="{46AFDAF9-F552-4004-B2AC-2D625A54DA4C}" type="slidenum">
              <a:rPr lang="en-US"/>
              <a:pPr>
                <a:defRPr/>
              </a:pPr>
              <a:t>‹#›</a:t>
            </a:fld>
            <a:endParaRPr lang="en-US" dirty="0"/>
          </a:p>
        </p:txBody>
      </p:sp>
    </p:spTree>
    <p:extLst>
      <p:ext uri="{BB962C8B-B14F-4D97-AF65-F5344CB8AC3E}">
        <p14:creationId xmlns:p14="http://schemas.microsoft.com/office/powerpoint/2010/main" val="105311932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612775" y="4418013"/>
            <a:ext cx="5735638" cy="4586287"/>
          </a:xfrm>
          <a:prstGeom prst="rect">
            <a:avLst/>
          </a:prstGeom>
          <a:noFill/>
          <a:ln w="12700">
            <a:noFill/>
            <a:miter lim="800000"/>
            <a:headEnd/>
            <a:tailEnd/>
          </a:ln>
          <a:effectLst/>
        </p:spPr>
        <p:txBody>
          <a:bodyPr vert="horz" wrap="square" lIns="91973" tIns="45179" rIns="91973" bIns="45179" numCol="1" anchor="t" anchorCtr="0" compatLnSpc="1">
            <a:prstTxWarp prst="textNoShape">
              <a:avLst/>
            </a:prstTxWarp>
          </a:bodyPr>
          <a:lstStyle/>
          <a:p>
            <a:pPr lvl="0"/>
            <a:r>
              <a:rPr lang="en-US" noProof="0" smtClean="0"/>
              <a:t>Click to edit Master text styles</a:t>
            </a:r>
          </a:p>
          <a:p>
            <a:pPr lvl="1"/>
            <a:r>
              <a:rPr lang="en-US" noProof="0" smtClean="0"/>
              <a:t>Second level</a:t>
            </a:r>
          </a:p>
        </p:txBody>
      </p:sp>
      <p:sp>
        <p:nvSpPr>
          <p:cNvPr id="5123" name="Rectangle 3"/>
          <p:cNvSpPr>
            <a:spLocks noGrp="1" noRot="1" noChangeAspect="1" noChangeArrowheads="1" noTextEdit="1"/>
          </p:cNvSpPr>
          <p:nvPr>
            <p:ph type="sldImg" idx="2"/>
          </p:nvPr>
        </p:nvSpPr>
        <p:spPr bwMode="auto">
          <a:xfrm>
            <a:off x="619125" y="214313"/>
            <a:ext cx="5722938" cy="3962400"/>
          </a:xfrm>
          <a:prstGeom prst="rect">
            <a:avLst/>
          </a:prstGeom>
          <a:noFill/>
          <a:ln w="12700">
            <a:solidFill>
              <a:schemeClr val="tx1"/>
            </a:solidFill>
            <a:miter lim="800000"/>
            <a:headEnd/>
            <a:tailEnd/>
          </a:ln>
        </p:spPr>
      </p:sp>
      <p:sp>
        <p:nvSpPr>
          <p:cNvPr id="2052" name="Rectangle 4"/>
          <p:cNvSpPr>
            <a:spLocks noGrp="1" noChangeArrowheads="1"/>
          </p:cNvSpPr>
          <p:nvPr>
            <p:ph type="sldNum" sz="quarter" idx="5"/>
          </p:nvPr>
        </p:nvSpPr>
        <p:spPr bwMode="auto">
          <a:xfrm>
            <a:off x="6734175" y="9117013"/>
            <a:ext cx="231775" cy="141287"/>
          </a:xfrm>
          <a:prstGeom prst="rect">
            <a:avLst/>
          </a:prstGeom>
          <a:noFill/>
          <a:ln w="12700">
            <a:noFill/>
            <a:miter lim="800000"/>
            <a:headEnd/>
            <a:tailEnd/>
          </a:ln>
          <a:effectLst/>
        </p:spPr>
        <p:txBody>
          <a:bodyPr vert="horz" wrap="none" lIns="0" tIns="0" rIns="0" bIns="0" numCol="1" anchor="b" anchorCtr="0" compatLnSpc="1">
            <a:prstTxWarp prst="textNoShape">
              <a:avLst/>
            </a:prstTxWarp>
          </a:bodyPr>
          <a:lstStyle>
            <a:lvl1pPr algn="r" defTabSz="916875" eaLnBrk="0" hangingPunct="0">
              <a:defRPr sz="800"/>
            </a:lvl1pPr>
          </a:lstStyle>
          <a:p>
            <a:pPr>
              <a:defRPr/>
            </a:pPr>
            <a:fld id="{3CCB8588-B2CC-4C7F-9E23-D8461A6A5664}" type="slidenum">
              <a:rPr lang="en-US"/>
              <a:pPr>
                <a:defRPr/>
              </a:pPr>
              <a:t>‹#›</a:t>
            </a:fld>
            <a:endParaRPr lang="en-US" dirty="0"/>
          </a:p>
        </p:txBody>
      </p:sp>
    </p:spTree>
    <p:extLst>
      <p:ext uri="{BB962C8B-B14F-4D97-AF65-F5344CB8AC3E}">
        <p14:creationId xmlns:p14="http://schemas.microsoft.com/office/powerpoint/2010/main" val="3142452521"/>
      </p:ext>
    </p:extLst>
  </p:cSld>
  <p:clrMap bg1="lt1" tx1="dk1" bg2="lt2" tx2="dk2" accent1="accent1" accent2="accent2" accent3="accent3" accent4="accent4" accent5="accent5" accent6="accent6" hlink="hlink" folHlink="folHlink"/>
  <p:notesStyle>
    <a:lvl1pPr marL="177800" indent="-177800" algn="l" rtl="0" eaLnBrk="0" fontAlgn="base" hangingPunct="0">
      <a:spcBef>
        <a:spcPct val="100000"/>
      </a:spcBef>
      <a:spcAft>
        <a:spcPct val="0"/>
      </a:spcAft>
      <a:buFont typeface="Webdings" pitchFamily="18" charset="2"/>
      <a:buChar char="4"/>
      <a:defRPr sz="1000" kern="1200">
        <a:solidFill>
          <a:schemeClr val="tx1"/>
        </a:solidFill>
        <a:latin typeface="Arial" charset="0"/>
        <a:ea typeface="+mn-ea"/>
        <a:cs typeface="+mn-cs"/>
      </a:defRPr>
    </a:lvl1pPr>
    <a:lvl2pPr marL="342900" indent="-163513" algn="l" rtl="0" eaLnBrk="0" fontAlgn="base" hangingPunct="0">
      <a:lnSpc>
        <a:spcPct val="85000"/>
      </a:lnSpc>
      <a:spcBef>
        <a:spcPct val="45000"/>
      </a:spcBef>
      <a:spcAft>
        <a:spcPct val="0"/>
      </a:spcAft>
      <a:buChar char="–"/>
      <a:defRPr sz="1000" kern="1200">
        <a:solidFill>
          <a:schemeClr val="tx1"/>
        </a:solidFill>
        <a:latin typeface="Arial" charset="0"/>
        <a:ea typeface="+mn-ea"/>
        <a:cs typeface="+mn-cs"/>
      </a:defRPr>
    </a:lvl2pPr>
    <a:lvl3pPr marL="1143000" indent="-228600" algn="l" rtl="0" eaLnBrk="0" fontAlgn="base" hangingPunct="0">
      <a:lnSpc>
        <a:spcPct val="85000"/>
      </a:lnSpc>
      <a:spcBef>
        <a:spcPct val="45000"/>
      </a:spcBef>
      <a:spcAft>
        <a:spcPct val="0"/>
      </a:spcAft>
      <a:buFont typeface="Webdings" pitchFamily="18" charset="2"/>
      <a:defRPr sz="1000" kern="1200">
        <a:solidFill>
          <a:schemeClr val="tx1"/>
        </a:solidFill>
        <a:latin typeface="Arial" charset="0"/>
        <a:ea typeface="+mn-ea"/>
        <a:cs typeface="+mn-cs"/>
      </a:defRPr>
    </a:lvl3pPr>
    <a:lvl4pPr marL="1600200" indent="-228600" algn="l" rtl="0" eaLnBrk="0" fontAlgn="base" hangingPunct="0">
      <a:lnSpc>
        <a:spcPct val="85000"/>
      </a:lnSpc>
      <a:spcBef>
        <a:spcPct val="45000"/>
      </a:spcBef>
      <a:spcAft>
        <a:spcPct val="0"/>
      </a:spcAft>
      <a:defRPr sz="1000" kern="1200">
        <a:solidFill>
          <a:schemeClr val="tx1"/>
        </a:solidFill>
        <a:latin typeface="Arial" charset="0"/>
        <a:ea typeface="+mn-ea"/>
        <a:cs typeface="+mn-cs"/>
      </a:defRPr>
    </a:lvl4pPr>
    <a:lvl5pPr marL="2057400" indent="-228600" algn="l" rtl="0" eaLnBrk="0" fontAlgn="base" hangingPunct="0">
      <a:spcBef>
        <a:spcPct val="30000"/>
      </a:spcBef>
      <a:spcAft>
        <a:spcPct val="0"/>
      </a:spcAft>
      <a:defRPr sz="1200" kern="1200">
        <a:solidFill>
          <a:schemeClr val="tx1"/>
        </a:solidFill>
        <a:latin typeface="Book Antiqua"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4"/>
          <p:cNvSpPr>
            <a:spLocks noGrp="1" noChangeArrowheads="1"/>
          </p:cNvSpPr>
          <p:nvPr>
            <p:ph type="sldNum" sz="quarter" idx="5"/>
          </p:nvPr>
        </p:nvSpPr>
        <p:spPr>
          <a:noFill/>
        </p:spPr>
        <p:txBody>
          <a:bodyPr/>
          <a:lstStyle/>
          <a:p>
            <a:pPr defTabSz="915988"/>
            <a:fld id="{7779D13D-75AF-45D1-B37D-2E451766CAB9}" type="slidenum">
              <a:rPr lang="en-US" smtClean="0"/>
              <a:pPr defTabSz="915988"/>
              <a:t>0</a:t>
            </a:fld>
            <a:endParaRPr lang="en-US" dirty="0" smtClean="0"/>
          </a:p>
        </p:txBody>
      </p:sp>
      <p:sp>
        <p:nvSpPr>
          <p:cNvPr id="8194" name="Rectangle 23"/>
          <p:cNvSpPr>
            <a:spLocks noGrp="1" noChangeArrowheads="1"/>
          </p:cNvSpPr>
          <p:nvPr>
            <p:ph type="body" idx="1"/>
          </p:nvPr>
        </p:nvSpPr>
        <p:spPr>
          <a:noFill/>
          <a:ln w="9525"/>
        </p:spPr>
        <p:txBody>
          <a:bodyPr/>
          <a:lstStyle/>
          <a:p>
            <a:endParaRPr lang="en-GB" dirty="0" smtClean="0"/>
          </a:p>
        </p:txBody>
      </p:sp>
      <p:sp>
        <p:nvSpPr>
          <p:cNvPr id="8195" name="Rectangle 2"/>
          <p:cNvSpPr>
            <a:spLocks noGrp="1" noRot="1" noChangeAspect="1" noChangeArrowheads="1" noTextEdit="1"/>
          </p:cNvSpPr>
          <p:nvPr>
            <p:ph type="sldImg"/>
          </p:nvPr>
        </p:nvSpPr>
        <p:spPr>
          <a:ln/>
        </p:spPr>
      </p:sp>
      <p:sp>
        <p:nvSpPr>
          <p:cNvPr id="8196" name="Text Box 4"/>
          <p:cNvSpPr txBox="1">
            <a:spLocks noChangeArrowheads="1"/>
          </p:cNvSpPr>
          <p:nvPr/>
        </p:nvSpPr>
        <p:spPr bwMode="auto">
          <a:xfrm>
            <a:off x="614363" y="4673600"/>
            <a:ext cx="5680075" cy="947738"/>
          </a:xfrm>
          <a:prstGeom prst="rect">
            <a:avLst/>
          </a:prstGeom>
          <a:noFill/>
          <a:ln w="9525">
            <a:noFill/>
            <a:miter lim="800000"/>
            <a:headEnd/>
            <a:tailEnd/>
          </a:ln>
        </p:spPr>
        <p:txBody>
          <a:bodyPr lIns="92007" tIns="46003" rIns="92007" bIns="46003" anchor="ctr">
            <a:spAutoFit/>
          </a:bodyPr>
          <a:lstStyle/>
          <a:p>
            <a:pPr algn="ctr" eaLnBrk="0" hangingPunct="0">
              <a:buClr>
                <a:schemeClr val="tx1"/>
              </a:buClr>
            </a:pPr>
            <a:r>
              <a:rPr lang="en-US" sz="1400" b="1" dirty="0"/>
              <a:t>Booz Allen Hamilton Standard Colors</a:t>
            </a:r>
            <a:endParaRPr lang="en-US" sz="1400" dirty="0"/>
          </a:p>
          <a:p>
            <a:pPr algn="ctr" eaLnBrk="0" hangingPunct="0">
              <a:buClr>
                <a:schemeClr val="tx1"/>
              </a:buClr>
            </a:pPr>
            <a:r>
              <a:rPr lang="en-US" sz="1400" dirty="0"/>
              <a:t>Colors should be used in the color pairs whenever possible. Do not mix and match colors, use pairs together as shown.</a:t>
            </a:r>
          </a:p>
          <a:p>
            <a:pPr algn="ctr" eaLnBrk="0" hangingPunct="0">
              <a:buClr>
                <a:schemeClr val="tx1"/>
              </a:buClr>
            </a:pPr>
            <a:r>
              <a:rPr lang="en-US" sz="1400" dirty="0"/>
              <a:t>Black, White and Gray can be used with any of the other colors.</a:t>
            </a:r>
          </a:p>
        </p:txBody>
      </p:sp>
      <p:sp>
        <p:nvSpPr>
          <p:cNvPr id="8197" name="Rectangle 5"/>
          <p:cNvSpPr>
            <a:spLocks noChangeArrowheads="1"/>
          </p:cNvSpPr>
          <p:nvPr/>
        </p:nvSpPr>
        <p:spPr bwMode="auto">
          <a:xfrm>
            <a:off x="690563" y="6677025"/>
            <a:ext cx="693737" cy="693738"/>
          </a:xfrm>
          <a:prstGeom prst="rect">
            <a:avLst/>
          </a:prstGeom>
          <a:solidFill>
            <a:srgbClr val="360157"/>
          </a:solidFill>
          <a:ln w="9525">
            <a:solidFill>
              <a:schemeClr val="tx1"/>
            </a:solidFill>
            <a:miter lim="800000"/>
            <a:headEnd/>
            <a:tailEnd/>
          </a:ln>
        </p:spPr>
        <p:txBody>
          <a:bodyPr wrap="none" lIns="92007" tIns="46003" rIns="92007" bIns="46003" anchor="ctr"/>
          <a:lstStyle/>
          <a:p>
            <a:pPr algn="ctr" eaLnBrk="0" hangingPunct="0"/>
            <a:endParaRPr lang="en-US" dirty="0"/>
          </a:p>
        </p:txBody>
      </p:sp>
      <p:sp>
        <p:nvSpPr>
          <p:cNvPr id="8198" name="Rectangle 6"/>
          <p:cNvSpPr>
            <a:spLocks noChangeArrowheads="1"/>
          </p:cNvSpPr>
          <p:nvPr/>
        </p:nvSpPr>
        <p:spPr bwMode="auto">
          <a:xfrm>
            <a:off x="1042988" y="7173913"/>
            <a:ext cx="693737" cy="692150"/>
          </a:xfrm>
          <a:prstGeom prst="rect">
            <a:avLst/>
          </a:prstGeom>
          <a:solidFill>
            <a:srgbClr val="F2050E"/>
          </a:solidFill>
          <a:ln w="9525">
            <a:solidFill>
              <a:schemeClr val="tx1"/>
            </a:solidFill>
            <a:miter lim="800000"/>
            <a:headEnd/>
            <a:tailEnd/>
          </a:ln>
        </p:spPr>
        <p:txBody>
          <a:bodyPr wrap="none" lIns="92007" tIns="46003" rIns="92007" bIns="46003" anchor="ctr"/>
          <a:lstStyle/>
          <a:p>
            <a:pPr algn="ctr" eaLnBrk="0" hangingPunct="0"/>
            <a:endParaRPr lang="en-US" dirty="0"/>
          </a:p>
        </p:txBody>
      </p:sp>
      <p:sp>
        <p:nvSpPr>
          <p:cNvPr id="8199" name="Rectangle 7"/>
          <p:cNvSpPr>
            <a:spLocks noChangeArrowheads="1"/>
          </p:cNvSpPr>
          <p:nvPr/>
        </p:nvSpPr>
        <p:spPr bwMode="auto">
          <a:xfrm>
            <a:off x="1905000" y="6677025"/>
            <a:ext cx="693738" cy="693738"/>
          </a:xfrm>
          <a:prstGeom prst="rect">
            <a:avLst/>
          </a:prstGeom>
          <a:solidFill>
            <a:srgbClr val="0F4318"/>
          </a:solidFill>
          <a:ln w="9525">
            <a:solidFill>
              <a:schemeClr val="tx1"/>
            </a:solidFill>
            <a:miter lim="800000"/>
            <a:headEnd/>
            <a:tailEnd/>
          </a:ln>
        </p:spPr>
        <p:txBody>
          <a:bodyPr wrap="none" lIns="92007" tIns="46003" rIns="92007" bIns="46003" anchor="ctr"/>
          <a:lstStyle/>
          <a:p>
            <a:pPr algn="ctr" eaLnBrk="0" hangingPunct="0"/>
            <a:endParaRPr lang="en-US" dirty="0"/>
          </a:p>
        </p:txBody>
      </p:sp>
      <p:sp>
        <p:nvSpPr>
          <p:cNvPr id="8200" name="Rectangle 8"/>
          <p:cNvSpPr>
            <a:spLocks noChangeArrowheads="1"/>
          </p:cNvSpPr>
          <p:nvPr/>
        </p:nvSpPr>
        <p:spPr bwMode="auto">
          <a:xfrm>
            <a:off x="2265363" y="7173913"/>
            <a:ext cx="695325" cy="692150"/>
          </a:xfrm>
          <a:prstGeom prst="rect">
            <a:avLst/>
          </a:prstGeom>
          <a:solidFill>
            <a:srgbClr val="E8F404"/>
          </a:solidFill>
          <a:ln w="9525">
            <a:solidFill>
              <a:schemeClr val="tx1"/>
            </a:solidFill>
            <a:miter lim="800000"/>
            <a:headEnd/>
            <a:tailEnd/>
          </a:ln>
        </p:spPr>
        <p:txBody>
          <a:bodyPr wrap="none" lIns="92007" tIns="46003" rIns="92007" bIns="46003" anchor="ctr"/>
          <a:lstStyle/>
          <a:p>
            <a:pPr algn="ctr" eaLnBrk="0" hangingPunct="0"/>
            <a:endParaRPr lang="en-US" dirty="0"/>
          </a:p>
        </p:txBody>
      </p:sp>
      <p:sp>
        <p:nvSpPr>
          <p:cNvPr id="8201" name="Rectangle 9"/>
          <p:cNvSpPr>
            <a:spLocks noChangeArrowheads="1"/>
          </p:cNvSpPr>
          <p:nvPr/>
        </p:nvSpPr>
        <p:spPr bwMode="auto">
          <a:xfrm>
            <a:off x="3175000" y="6677025"/>
            <a:ext cx="696913" cy="693738"/>
          </a:xfrm>
          <a:prstGeom prst="rect">
            <a:avLst/>
          </a:prstGeom>
          <a:solidFill>
            <a:srgbClr val="0B1F65"/>
          </a:solidFill>
          <a:ln w="9525">
            <a:solidFill>
              <a:schemeClr val="tx1"/>
            </a:solidFill>
            <a:miter lim="800000"/>
            <a:headEnd/>
            <a:tailEnd/>
          </a:ln>
        </p:spPr>
        <p:txBody>
          <a:bodyPr wrap="none" lIns="92007" tIns="46003" rIns="92007" bIns="46003" anchor="ctr"/>
          <a:lstStyle/>
          <a:p>
            <a:pPr algn="ctr" eaLnBrk="0" hangingPunct="0"/>
            <a:endParaRPr lang="en-US" dirty="0"/>
          </a:p>
        </p:txBody>
      </p:sp>
      <p:sp>
        <p:nvSpPr>
          <p:cNvPr id="8202" name="Rectangle 10"/>
          <p:cNvSpPr>
            <a:spLocks noChangeArrowheads="1"/>
          </p:cNvSpPr>
          <p:nvPr/>
        </p:nvSpPr>
        <p:spPr bwMode="auto">
          <a:xfrm>
            <a:off x="3517900" y="7173913"/>
            <a:ext cx="693738" cy="692150"/>
          </a:xfrm>
          <a:prstGeom prst="rect">
            <a:avLst/>
          </a:prstGeom>
          <a:solidFill>
            <a:srgbClr val="7ECCBD"/>
          </a:solidFill>
          <a:ln w="9525">
            <a:solidFill>
              <a:schemeClr val="tx1"/>
            </a:solidFill>
            <a:miter lim="800000"/>
            <a:headEnd/>
            <a:tailEnd/>
          </a:ln>
        </p:spPr>
        <p:txBody>
          <a:bodyPr wrap="none" lIns="92007" tIns="46003" rIns="92007" bIns="46003" anchor="ctr"/>
          <a:lstStyle/>
          <a:p>
            <a:pPr algn="ctr" eaLnBrk="0" hangingPunct="0"/>
            <a:endParaRPr lang="en-US" dirty="0"/>
          </a:p>
        </p:txBody>
      </p:sp>
      <p:sp>
        <p:nvSpPr>
          <p:cNvPr id="8203" name="Rectangle 11"/>
          <p:cNvSpPr>
            <a:spLocks noChangeArrowheads="1"/>
          </p:cNvSpPr>
          <p:nvPr/>
        </p:nvSpPr>
        <p:spPr bwMode="auto">
          <a:xfrm>
            <a:off x="5605463" y="6677025"/>
            <a:ext cx="692150" cy="693738"/>
          </a:xfrm>
          <a:prstGeom prst="rect">
            <a:avLst/>
          </a:prstGeom>
          <a:solidFill>
            <a:srgbClr val="9E9E9E"/>
          </a:solidFill>
          <a:ln w="9525">
            <a:solidFill>
              <a:schemeClr val="tx1"/>
            </a:solidFill>
            <a:miter lim="800000"/>
            <a:headEnd/>
            <a:tailEnd/>
          </a:ln>
        </p:spPr>
        <p:txBody>
          <a:bodyPr wrap="none" lIns="92007" tIns="46003" rIns="92007" bIns="46003" anchor="ctr"/>
          <a:lstStyle/>
          <a:p>
            <a:pPr algn="ctr" eaLnBrk="0" hangingPunct="0"/>
            <a:endParaRPr lang="en-US" dirty="0"/>
          </a:p>
        </p:txBody>
      </p:sp>
      <p:sp>
        <p:nvSpPr>
          <p:cNvPr id="8204" name="Rectangle 12"/>
          <p:cNvSpPr>
            <a:spLocks noChangeArrowheads="1"/>
          </p:cNvSpPr>
          <p:nvPr/>
        </p:nvSpPr>
        <p:spPr bwMode="auto">
          <a:xfrm>
            <a:off x="4391025" y="6677025"/>
            <a:ext cx="692150" cy="693738"/>
          </a:xfrm>
          <a:prstGeom prst="rect">
            <a:avLst/>
          </a:prstGeom>
          <a:solidFill>
            <a:schemeClr val="tx1"/>
          </a:solidFill>
          <a:ln w="9525">
            <a:solidFill>
              <a:schemeClr val="tx1"/>
            </a:solidFill>
            <a:miter lim="800000"/>
            <a:headEnd/>
            <a:tailEnd/>
          </a:ln>
        </p:spPr>
        <p:txBody>
          <a:bodyPr wrap="none" lIns="92007" tIns="46003" rIns="92007" bIns="46003" anchor="ctr"/>
          <a:lstStyle/>
          <a:p>
            <a:pPr algn="ctr" eaLnBrk="0" hangingPunct="0"/>
            <a:endParaRPr lang="en-US" dirty="0"/>
          </a:p>
        </p:txBody>
      </p:sp>
      <p:sp>
        <p:nvSpPr>
          <p:cNvPr id="8205" name="Rectangle 13"/>
          <p:cNvSpPr>
            <a:spLocks noChangeArrowheads="1"/>
          </p:cNvSpPr>
          <p:nvPr/>
        </p:nvSpPr>
        <p:spPr bwMode="auto">
          <a:xfrm>
            <a:off x="4732338" y="7173913"/>
            <a:ext cx="693737" cy="692150"/>
          </a:xfrm>
          <a:prstGeom prst="rect">
            <a:avLst/>
          </a:prstGeom>
          <a:solidFill>
            <a:schemeClr val="bg1"/>
          </a:solidFill>
          <a:ln w="9525">
            <a:solidFill>
              <a:schemeClr val="tx1"/>
            </a:solidFill>
            <a:miter lim="800000"/>
            <a:headEnd/>
            <a:tailEnd/>
          </a:ln>
        </p:spPr>
        <p:txBody>
          <a:bodyPr wrap="none" lIns="92007" tIns="46003" rIns="92007" bIns="46003" anchor="ctr"/>
          <a:lstStyle/>
          <a:p>
            <a:pPr algn="ctr" eaLnBrk="0" hangingPunct="0"/>
            <a:endParaRPr lang="en-US" dirty="0"/>
          </a:p>
        </p:txBody>
      </p:sp>
      <p:sp>
        <p:nvSpPr>
          <p:cNvPr id="8206" name="Text Box 14"/>
          <p:cNvSpPr txBox="1">
            <a:spLocks noChangeArrowheads="1"/>
          </p:cNvSpPr>
          <p:nvPr/>
        </p:nvSpPr>
        <p:spPr bwMode="auto">
          <a:xfrm>
            <a:off x="720725" y="5786438"/>
            <a:ext cx="774700" cy="830262"/>
          </a:xfrm>
          <a:prstGeom prst="rect">
            <a:avLst/>
          </a:prstGeom>
          <a:noFill/>
          <a:ln w="9525">
            <a:noFill/>
            <a:miter lim="800000"/>
            <a:headEnd/>
            <a:tailEnd/>
          </a:ln>
        </p:spPr>
        <p:txBody>
          <a:bodyPr lIns="92007" tIns="46003" rIns="92007" bIns="46003" anchor="b">
            <a:spAutoFit/>
          </a:bodyPr>
          <a:lstStyle/>
          <a:p>
            <a:pPr eaLnBrk="0" hangingPunct="0">
              <a:buClr>
                <a:schemeClr val="tx1"/>
              </a:buClr>
              <a:tabLst>
                <a:tab pos="577850" algn="r"/>
              </a:tabLst>
            </a:pPr>
            <a:r>
              <a:rPr lang="en-US" sz="800" dirty="0"/>
              <a:t>Purple </a:t>
            </a:r>
            <a:br>
              <a:rPr lang="en-US" sz="800" dirty="0"/>
            </a:br>
            <a:r>
              <a:rPr lang="en-US" sz="800" dirty="0"/>
              <a:t>Pantone 2765</a:t>
            </a:r>
          </a:p>
          <a:p>
            <a:pPr eaLnBrk="0" hangingPunct="0">
              <a:buClr>
                <a:schemeClr val="tx1"/>
              </a:buClr>
              <a:tabLst>
                <a:tab pos="577850" algn="r"/>
              </a:tabLst>
            </a:pPr>
            <a:r>
              <a:rPr lang="en-US" sz="800" dirty="0"/>
              <a:t>R	12</a:t>
            </a:r>
          </a:p>
          <a:p>
            <a:pPr eaLnBrk="0" hangingPunct="0">
              <a:buClr>
                <a:schemeClr val="tx1"/>
              </a:buClr>
              <a:tabLst>
                <a:tab pos="577850" algn="r"/>
              </a:tabLst>
            </a:pPr>
            <a:r>
              <a:rPr lang="en-US" sz="800" dirty="0"/>
              <a:t>G	4</a:t>
            </a:r>
          </a:p>
          <a:p>
            <a:pPr eaLnBrk="0" hangingPunct="0">
              <a:buClr>
                <a:schemeClr val="tx1"/>
              </a:buClr>
              <a:tabLst>
                <a:tab pos="577850" algn="r"/>
              </a:tabLst>
            </a:pPr>
            <a:r>
              <a:rPr lang="en-US" sz="800" dirty="0"/>
              <a:t>B	79</a:t>
            </a:r>
          </a:p>
        </p:txBody>
      </p:sp>
      <p:sp>
        <p:nvSpPr>
          <p:cNvPr id="8207" name="Text Box 15"/>
          <p:cNvSpPr txBox="1">
            <a:spLocks noChangeArrowheads="1"/>
          </p:cNvSpPr>
          <p:nvPr/>
        </p:nvSpPr>
        <p:spPr bwMode="auto">
          <a:xfrm>
            <a:off x="1909763" y="5786438"/>
            <a:ext cx="773112" cy="830262"/>
          </a:xfrm>
          <a:prstGeom prst="rect">
            <a:avLst/>
          </a:prstGeom>
          <a:noFill/>
          <a:ln w="9525">
            <a:noFill/>
            <a:miter lim="800000"/>
            <a:headEnd/>
            <a:tailEnd/>
          </a:ln>
        </p:spPr>
        <p:txBody>
          <a:bodyPr lIns="92007" tIns="46003" rIns="92007" bIns="46003" anchor="b">
            <a:spAutoFit/>
          </a:bodyPr>
          <a:lstStyle/>
          <a:p>
            <a:pPr eaLnBrk="0" hangingPunct="0">
              <a:buClr>
                <a:schemeClr val="tx1"/>
              </a:buClr>
              <a:tabLst>
                <a:tab pos="577850" algn="r"/>
              </a:tabLst>
            </a:pPr>
            <a:r>
              <a:rPr lang="en-US" sz="800" dirty="0"/>
              <a:t>Green </a:t>
            </a:r>
            <a:br>
              <a:rPr lang="en-US" sz="800" dirty="0"/>
            </a:br>
            <a:r>
              <a:rPr lang="en-US" sz="800" dirty="0"/>
              <a:t>Pantone </a:t>
            </a:r>
            <a:br>
              <a:rPr lang="en-US" sz="800" dirty="0"/>
            </a:br>
            <a:r>
              <a:rPr lang="en-US" sz="800" dirty="0"/>
              <a:t>357</a:t>
            </a:r>
          </a:p>
          <a:p>
            <a:pPr eaLnBrk="0" hangingPunct="0">
              <a:buClr>
                <a:schemeClr val="tx1"/>
              </a:buClr>
              <a:tabLst>
                <a:tab pos="577850" algn="r"/>
              </a:tabLst>
            </a:pPr>
            <a:r>
              <a:rPr lang="en-US" sz="800" dirty="0"/>
              <a:t>R	15</a:t>
            </a:r>
          </a:p>
          <a:p>
            <a:pPr eaLnBrk="0" hangingPunct="0">
              <a:buClr>
                <a:schemeClr val="tx1"/>
              </a:buClr>
              <a:tabLst>
                <a:tab pos="577850" algn="r"/>
              </a:tabLst>
            </a:pPr>
            <a:r>
              <a:rPr lang="en-US" sz="800" dirty="0"/>
              <a:t>G	67</a:t>
            </a:r>
          </a:p>
          <a:p>
            <a:pPr eaLnBrk="0" hangingPunct="0">
              <a:buClr>
                <a:schemeClr val="tx1"/>
              </a:buClr>
              <a:tabLst>
                <a:tab pos="577850" algn="r"/>
              </a:tabLst>
            </a:pPr>
            <a:r>
              <a:rPr lang="en-US" sz="800" dirty="0"/>
              <a:t>B	24</a:t>
            </a:r>
          </a:p>
        </p:txBody>
      </p:sp>
      <p:sp>
        <p:nvSpPr>
          <p:cNvPr id="8208" name="Text Box 16"/>
          <p:cNvSpPr txBox="1">
            <a:spLocks noChangeArrowheads="1"/>
          </p:cNvSpPr>
          <p:nvPr/>
        </p:nvSpPr>
        <p:spPr bwMode="auto">
          <a:xfrm>
            <a:off x="3194050" y="5786438"/>
            <a:ext cx="773113" cy="830262"/>
          </a:xfrm>
          <a:prstGeom prst="rect">
            <a:avLst/>
          </a:prstGeom>
          <a:noFill/>
          <a:ln w="9525">
            <a:noFill/>
            <a:miter lim="800000"/>
            <a:headEnd/>
            <a:tailEnd/>
          </a:ln>
        </p:spPr>
        <p:txBody>
          <a:bodyPr lIns="92007" tIns="46003" rIns="92007" bIns="46003" anchor="b">
            <a:spAutoFit/>
          </a:bodyPr>
          <a:lstStyle/>
          <a:p>
            <a:pPr eaLnBrk="0" hangingPunct="0">
              <a:buClr>
                <a:schemeClr val="tx1"/>
              </a:buClr>
              <a:tabLst>
                <a:tab pos="577850" algn="r"/>
              </a:tabLst>
            </a:pPr>
            <a:r>
              <a:rPr lang="en-US" sz="800" dirty="0"/>
              <a:t>Blue </a:t>
            </a:r>
            <a:br>
              <a:rPr lang="en-US" sz="800" dirty="0"/>
            </a:br>
            <a:r>
              <a:rPr lang="en-US" sz="800" dirty="0"/>
              <a:t>Pantone 2</a:t>
            </a:r>
            <a:br>
              <a:rPr lang="en-US" sz="800" dirty="0"/>
            </a:br>
            <a:r>
              <a:rPr lang="en-US" sz="800" dirty="0"/>
              <a:t>88</a:t>
            </a:r>
          </a:p>
          <a:p>
            <a:pPr eaLnBrk="0" hangingPunct="0">
              <a:buClr>
                <a:schemeClr val="tx1"/>
              </a:buClr>
              <a:tabLst>
                <a:tab pos="577850" algn="r"/>
              </a:tabLst>
            </a:pPr>
            <a:r>
              <a:rPr lang="en-US" sz="800" dirty="0"/>
              <a:t>R	11</a:t>
            </a:r>
          </a:p>
          <a:p>
            <a:pPr eaLnBrk="0" hangingPunct="0">
              <a:buClr>
                <a:schemeClr val="tx1"/>
              </a:buClr>
              <a:tabLst>
                <a:tab pos="577850" algn="r"/>
              </a:tabLst>
            </a:pPr>
            <a:r>
              <a:rPr lang="en-US" sz="800" dirty="0"/>
              <a:t>G	31</a:t>
            </a:r>
          </a:p>
          <a:p>
            <a:pPr eaLnBrk="0" hangingPunct="0">
              <a:buClr>
                <a:schemeClr val="tx1"/>
              </a:buClr>
              <a:tabLst>
                <a:tab pos="577850" algn="r"/>
              </a:tabLst>
            </a:pPr>
            <a:r>
              <a:rPr lang="en-US" sz="800" dirty="0"/>
              <a:t>B	101</a:t>
            </a:r>
          </a:p>
        </p:txBody>
      </p:sp>
      <p:sp>
        <p:nvSpPr>
          <p:cNvPr id="8209" name="Text Box 17"/>
          <p:cNvSpPr txBox="1">
            <a:spLocks noChangeArrowheads="1"/>
          </p:cNvSpPr>
          <p:nvPr/>
        </p:nvSpPr>
        <p:spPr bwMode="auto">
          <a:xfrm>
            <a:off x="4408488" y="6400800"/>
            <a:ext cx="776287" cy="215900"/>
          </a:xfrm>
          <a:prstGeom prst="rect">
            <a:avLst/>
          </a:prstGeom>
          <a:noFill/>
          <a:ln w="9525">
            <a:noFill/>
            <a:miter lim="800000"/>
            <a:headEnd/>
            <a:tailEnd/>
          </a:ln>
        </p:spPr>
        <p:txBody>
          <a:bodyPr lIns="92007" tIns="46003" rIns="92007" bIns="46003" anchor="b">
            <a:spAutoFit/>
          </a:bodyPr>
          <a:lstStyle/>
          <a:p>
            <a:pPr eaLnBrk="0" hangingPunct="0">
              <a:buClr>
                <a:schemeClr val="tx1"/>
              </a:buClr>
              <a:tabLst>
                <a:tab pos="577850" algn="r"/>
              </a:tabLst>
            </a:pPr>
            <a:r>
              <a:rPr lang="en-US" sz="800" dirty="0"/>
              <a:t>Black </a:t>
            </a:r>
          </a:p>
        </p:txBody>
      </p:sp>
      <p:sp>
        <p:nvSpPr>
          <p:cNvPr id="8210" name="Text Box 18"/>
          <p:cNvSpPr txBox="1">
            <a:spLocks noChangeArrowheads="1"/>
          </p:cNvSpPr>
          <p:nvPr/>
        </p:nvSpPr>
        <p:spPr bwMode="auto">
          <a:xfrm>
            <a:off x="5595938" y="5908675"/>
            <a:ext cx="774700" cy="708025"/>
          </a:xfrm>
          <a:prstGeom prst="rect">
            <a:avLst/>
          </a:prstGeom>
          <a:noFill/>
          <a:ln w="9525">
            <a:noFill/>
            <a:miter lim="800000"/>
            <a:headEnd/>
            <a:tailEnd/>
          </a:ln>
        </p:spPr>
        <p:txBody>
          <a:bodyPr lIns="92007" tIns="46003" rIns="92007" bIns="46003" anchor="b">
            <a:spAutoFit/>
          </a:bodyPr>
          <a:lstStyle/>
          <a:p>
            <a:pPr eaLnBrk="0" hangingPunct="0">
              <a:buClr>
                <a:schemeClr val="tx1"/>
              </a:buClr>
              <a:tabLst>
                <a:tab pos="577850" algn="r"/>
              </a:tabLst>
            </a:pPr>
            <a:r>
              <a:rPr lang="en-US" sz="800" dirty="0"/>
              <a:t>Pantone Cool Gray 6</a:t>
            </a:r>
          </a:p>
          <a:p>
            <a:pPr eaLnBrk="0" hangingPunct="0">
              <a:buClr>
                <a:schemeClr val="tx1"/>
              </a:buClr>
              <a:tabLst>
                <a:tab pos="577850" algn="r"/>
              </a:tabLst>
            </a:pPr>
            <a:r>
              <a:rPr lang="en-US" sz="800" dirty="0"/>
              <a:t>R	158</a:t>
            </a:r>
          </a:p>
          <a:p>
            <a:pPr eaLnBrk="0" hangingPunct="0">
              <a:buClr>
                <a:schemeClr val="tx1"/>
              </a:buClr>
              <a:tabLst>
                <a:tab pos="577850" algn="r"/>
              </a:tabLst>
            </a:pPr>
            <a:r>
              <a:rPr lang="en-US" sz="800" dirty="0"/>
              <a:t>G	158</a:t>
            </a:r>
          </a:p>
          <a:p>
            <a:pPr eaLnBrk="0" hangingPunct="0">
              <a:buClr>
                <a:schemeClr val="tx1"/>
              </a:buClr>
              <a:tabLst>
                <a:tab pos="577850" algn="r"/>
              </a:tabLst>
            </a:pPr>
            <a:r>
              <a:rPr lang="en-US" sz="800" dirty="0"/>
              <a:t>B	158</a:t>
            </a:r>
          </a:p>
        </p:txBody>
      </p:sp>
      <p:sp>
        <p:nvSpPr>
          <p:cNvPr id="8211" name="Text Box 19"/>
          <p:cNvSpPr txBox="1">
            <a:spLocks noChangeArrowheads="1"/>
          </p:cNvSpPr>
          <p:nvPr/>
        </p:nvSpPr>
        <p:spPr bwMode="auto">
          <a:xfrm>
            <a:off x="1076325" y="7932738"/>
            <a:ext cx="774700" cy="830262"/>
          </a:xfrm>
          <a:prstGeom prst="rect">
            <a:avLst/>
          </a:prstGeom>
          <a:noFill/>
          <a:ln w="9525">
            <a:noFill/>
            <a:miter lim="800000"/>
            <a:headEnd/>
            <a:tailEnd/>
          </a:ln>
        </p:spPr>
        <p:txBody>
          <a:bodyPr lIns="92007" tIns="46003" rIns="92007" bIns="46003">
            <a:spAutoFit/>
          </a:bodyPr>
          <a:lstStyle/>
          <a:p>
            <a:pPr eaLnBrk="0" hangingPunct="0">
              <a:buClr>
                <a:schemeClr val="tx1"/>
              </a:buClr>
              <a:tabLst>
                <a:tab pos="577850" algn="r"/>
              </a:tabLst>
            </a:pPr>
            <a:r>
              <a:rPr lang="en-US" sz="800" dirty="0"/>
              <a:t>Red </a:t>
            </a:r>
            <a:br>
              <a:rPr lang="en-US" sz="800" dirty="0"/>
            </a:br>
            <a:r>
              <a:rPr lang="en-US" sz="800" dirty="0"/>
              <a:t>Pantone </a:t>
            </a:r>
            <a:br>
              <a:rPr lang="en-US" sz="800" dirty="0"/>
            </a:br>
            <a:r>
              <a:rPr lang="en-US" sz="800" dirty="0"/>
              <a:t>485</a:t>
            </a:r>
          </a:p>
          <a:p>
            <a:pPr eaLnBrk="0" hangingPunct="0">
              <a:buClr>
                <a:schemeClr val="tx1"/>
              </a:buClr>
              <a:tabLst>
                <a:tab pos="577850" algn="r"/>
              </a:tabLst>
            </a:pPr>
            <a:r>
              <a:rPr lang="en-US" sz="800" dirty="0"/>
              <a:t>R	252</a:t>
            </a:r>
          </a:p>
          <a:p>
            <a:pPr eaLnBrk="0" hangingPunct="0">
              <a:buClr>
                <a:schemeClr val="tx1"/>
              </a:buClr>
              <a:tabLst>
                <a:tab pos="577850" algn="r"/>
              </a:tabLst>
            </a:pPr>
            <a:r>
              <a:rPr lang="en-US" sz="800" dirty="0"/>
              <a:t>G	5</a:t>
            </a:r>
          </a:p>
          <a:p>
            <a:pPr eaLnBrk="0" hangingPunct="0">
              <a:buClr>
                <a:schemeClr val="tx1"/>
              </a:buClr>
              <a:tabLst>
                <a:tab pos="577850" algn="r"/>
              </a:tabLst>
            </a:pPr>
            <a:r>
              <a:rPr lang="en-US" sz="800" dirty="0"/>
              <a:t>B	14</a:t>
            </a:r>
          </a:p>
        </p:txBody>
      </p:sp>
      <p:sp>
        <p:nvSpPr>
          <p:cNvPr id="8212" name="Text Box 20"/>
          <p:cNvSpPr txBox="1">
            <a:spLocks noChangeArrowheads="1"/>
          </p:cNvSpPr>
          <p:nvPr/>
        </p:nvSpPr>
        <p:spPr bwMode="auto">
          <a:xfrm>
            <a:off x="2263775" y="7932738"/>
            <a:ext cx="776288" cy="830262"/>
          </a:xfrm>
          <a:prstGeom prst="rect">
            <a:avLst/>
          </a:prstGeom>
          <a:noFill/>
          <a:ln w="9525">
            <a:noFill/>
            <a:miter lim="800000"/>
            <a:headEnd/>
            <a:tailEnd/>
          </a:ln>
        </p:spPr>
        <p:txBody>
          <a:bodyPr lIns="92007" tIns="46003" rIns="92007" bIns="46003">
            <a:spAutoFit/>
          </a:bodyPr>
          <a:lstStyle/>
          <a:p>
            <a:pPr eaLnBrk="0" hangingPunct="0">
              <a:buClr>
                <a:schemeClr val="tx1"/>
              </a:buClr>
              <a:tabLst>
                <a:tab pos="577850" algn="r"/>
              </a:tabLst>
            </a:pPr>
            <a:r>
              <a:rPr lang="en-US" sz="800" dirty="0"/>
              <a:t>Yellow </a:t>
            </a:r>
            <a:br>
              <a:rPr lang="en-US" sz="800" dirty="0"/>
            </a:br>
            <a:r>
              <a:rPr lang="en-US" sz="800" dirty="0"/>
              <a:t>Pantone 3965</a:t>
            </a:r>
          </a:p>
          <a:p>
            <a:pPr eaLnBrk="0" hangingPunct="0">
              <a:buClr>
                <a:schemeClr val="tx1"/>
              </a:buClr>
              <a:tabLst>
                <a:tab pos="577850" algn="r"/>
              </a:tabLst>
            </a:pPr>
            <a:r>
              <a:rPr lang="en-US" sz="800" dirty="0"/>
              <a:t>R	232</a:t>
            </a:r>
          </a:p>
          <a:p>
            <a:pPr eaLnBrk="0" hangingPunct="0">
              <a:buClr>
                <a:schemeClr val="tx1"/>
              </a:buClr>
              <a:tabLst>
                <a:tab pos="577850" algn="r"/>
              </a:tabLst>
            </a:pPr>
            <a:r>
              <a:rPr lang="en-US" sz="800" dirty="0"/>
              <a:t>G	244</a:t>
            </a:r>
          </a:p>
          <a:p>
            <a:pPr eaLnBrk="0" hangingPunct="0">
              <a:buClr>
                <a:schemeClr val="tx1"/>
              </a:buClr>
              <a:tabLst>
                <a:tab pos="577850" algn="r"/>
              </a:tabLst>
            </a:pPr>
            <a:r>
              <a:rPr lang="en-US" sz="800" dirty="0"/>
              <a:t>B	4</a:t>
            </a:r>
          </a:p>
        </p:txBody>
      </p:sp>
      <p:sp>
        <p:nvSpPr>
          <p:cNvPr id="8213" name="Text Box 21"/>
          <p:cNvSpPr txBox="1">
            <a:spLocks noChangeArrowheads="1"/>
          </p:cNvSpPr>
          <p:nvPr/>
        </p:nvSpPr>
        <p:spPr bwMode="auto">
          <a:xfrm>
            <a:off x="3548063" y="7932738"/>
            <a:ext cx="776287" cy="830262"/>
          </a:xfrm>
          <a:prstGeom prst="rect">
            <a:avLst/>
          </a:prstGeom>
          <a:noFill/>
          <a:ln w="9525">
            <a:noFill/>
            <a:miter lim="800000"/>
            <a:headEnd/>
            <a:tailEnd/>
          </a:ln>
        </p:spPr>
        <p:txBody>
          <a:bodyPr lIns="92007" tIns="46003" rIns="92007" bIns="46003">
            <a:spAutoFit/>
          </a:bodyPr>
          <a:lstStyle/>
          <a:p>
            <a:pPr eaLnBrk="0" hangingPunct="0">
              <a:buClr>
                <a:schemeClr val="tx1"/>
              </a:buClr>
              <a:tabLst>
                <a:tab pos="577850" algn="r"/>
              </a:tabLst>
            </a:pPr>
            <a:r>
              <a:rPr lang="en-US" sz="800" dirty="0"/>
              <a:t>Aqua </a:t>
            </a:r>
            <a:br>
              <a:rPr lang="en-US" sz="800" dirty="0"/>
            </a:br>
            <a:r>
              <a:rPr lang="en-US" sz="800" dirty="0"/>
              <a:t>Pantone </a:t>
            </a:r>
            <a:br>
              <a:rPr lang="en-US" sz="800" dirty="0"/>
            </a:br>
            <a:r>
              <a:rPr lang="en-US" sz="800" dirty="0"/>
              <a:t>319</a:t>
            </a:r>
          </a:p>
          <a:p>
            <a:pPr eaLnBrk="0" hangingPunct="0">
              <a:buClr>
                <a:schemeClr val="tx1"/>
              </a:buClr>
              <a:tabLst>
                <a:tab pos="577850" algn="r"/>
              </a:tabLst>
            </a:pPr>
            <a:r>
              <a:rPr lang="en-US" sz="800" dirty="0"/>
              <a:t>R	126</a:t>
            </a:r>
          </a:p>
          <a:p>
            <a:pPr eaLnBrk="0" hangingPunct="0">
              <a:buClr>
                <a:schemeClr val="tx1"/>
              </a:buClr>
              <a:tabLst>
                <a:tab pos="577850" algn="r"/>
              </a:tabLst>
            </a:pPr>
            <a:r>
              <a:rPr lang="en-US" sz="800" dirty="0"/>
              <a:t>G	204</a:t>
            </a:r>
          </a:p>
          <a:p>
            <a:pPr eaLnBrk="0" hangingPunct="0">
              <a:buClr>
                <a:schemeClr val="tx1"/>
              </a:buClr>
              <a:tabLst>
                <a:tab pos="577850" algn="r"/>
              </a:tabLst>
            </a:pPr>
            <a:r>
              <a:rPr lang="en-US" sz="800" dirty="0"/>
              <a:t>B	189</a:t>
            </a:r>
          </a:p>
        </p:txBody>
      </p:sp>
      <p:sp>
        <p:nvSpPr>
          <p:cNvPr id="8214" name="Text Box 22"/>
          <p:cNvSpPr txBox="1">
            <a:spLocks noChangeArrowheads="1"/>
          </p:cNvSpPr>
          <p:nvPr/>
        </p:nvSpPr>
        <p:spPr bwMode="auto">
          <a:xfrm>
            <a:off x="4764088" y="7932738"/>
            <a:ext cx="774700" cy="215900"/>
          </a:xfrm>
          <a:prstGeom prst="rect">
            <a:avLst/>
          </a:prstGeom>
          <a:noFill/>
          <a:ln w="9525">
            <a:noFill/>
            <a:miter lim="800000"/>
            <a:headEnd/>
            <a:tailEnd/>
          </a:ln>
        </p:spPr>
        <p:txBody>
          <a:bodyPr lIns="92007" tIns="46003" rIns="92007" bIns="46003">
            <a:spAutoFit/>
          </a:bodyPr>
          <a:lstStyle/>
          <a:p>
            <a:pPr eaLnBrk="0" hangingPunct="0">
              <a:buClr>
                <a:schemeClr val="tx1"/>
              </a:buClr>
              <a:tabLst>
                <a:tab pos="577850" algn="r"/>
              </a:tabLst>
            </a:pPr>
            <a:r>
              <a:rPr lang="en-US" sz="800" dirty="0"/>
              <a:t>White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Slide Image Placeholder 1"/>
          <p:cNvSpPr>
            <a:spLocks noGrp="1" noRot="1" noChangeAspect="1"/>
          </p:cNvSpPr>
          <p:nvPr>
            <p:ph type="sldImg"/>
          </p:nvPr>
        </p:nvSpPr>
        <p:spPr>
          <a:ln/>
        </p:spPr>
      </p:sp>
      <p:sp>
        <p:nvSpPr>
          <p:cNvPr id="10242" name="Notes Placeholder 2"/>
          <p:cNvSpPr>
            <a:spLocks noGrp="1"/>
          </p:cNvSpPr>
          <p:nvPr>
            <p:ph type="body" idx="1"/>
          </p:nvPr>
        </p:nvSpPr>
        <p:spPr>
          <a:noFill/>
          <a:ln w="9525"/>
        </p:spPr>
        <p:txBody>
          <a:bodyPr/>
          <a:lstStyle/>
          <a:p>
            <a:endParaRPr lang="en-US" dirty="0" smtClean="0"/>
          </a:p>
        </p:txBody>
      </p:sp>
      <p:sp>
        <p:nvSpPr>
          <p:cNvPr id="10243" name="Slide Number Placeholder 3"/>
          <p:cNvSpPr>
            <a:spLocks noGrp="1"/>
          </p:cNvSpPr>
          <p:nvPr>
            <p:ph type="sldNum" sz="quarter" idx="5"/>
          </p:nvPr>
        </p:nvSpPr>
        <p:spPr>
          <a:noFill/>
        </p:spPr>
        <p:txBody>
          <a:bodyPr/>
          <a:lstStyle/>
          <a:p>
            <a:pPr defTabSz="915988"/>
            <a:fld id="{7F0E5627-830F-47D9-9CC5-6D4D7ACAC17A}" type="slidenum">
              <a:rPr lang="en-US" smtClean="0"/>
              <a:pPr defTabSz="915988"/>
              <a:t>2</a:t>
            </a:fld>
            <a:endParaRPr 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Slide Image Placeholder 1"/>
          <p:cNvSpPr>
            <a:spLocks noGrp="1" noRot="1" noChangeAspect="1"/>
          </p:cNvSpPr>
          <p:nvPr>
            <p:ph type="sldImg"/>
          </p:nvPr>
        </p:nvSpPr>
        <p:spPr>
          <a:ln/>
        </p:spPr>
      </p:sp>
      <p:sp>
        <p:nvSpPr>
          <p:cNvPr id="10242" name="Notes Placeholder 2"/>
          <p:cNvSpPr>
            <a:spLocks noGrp="1"/>
          </p:cNvSpPr>
          <p:nvPr>
            <p:ph type="body" idx="1"/>
          </p:nvPr>
        </p:nvSpPr>
        <p:spPr>
          <a:noFill/>
          <a:ln w="9525"/>
        </p:spPr>
        <p:txBody>
          <a:bodyPr/>
          <a:lstStyle/>
          <a:p>
            <a:endParaRPr lang="en-US" dirty="0" smtClean="0"/>
          </a:p>
        </p:txBody>
      </p:sp>
      <p:sp>
        <p:nvSpPr>
          <p:cNvPr id="10243" name="Slide Number Placeholder 3"/>
          <p:cNvSpPr>
            <a:spLocks noGrp="1"/>
          </p:cNvSpPr>
          <p:nvPr>
            <p:ph type="sldNum" sz="quarter" idx="5"/>
          </p:nvPr>
        </p:nvSpPr>
        <p:spPr>
          <a:noFill/>
        </p:spPr>
        <p:txBody>
          <a:bodyPr/>
          <a:lstStyle/>
          <a:p>
            <a:pPr defTabSz="915988"/>
            <a:fld id="{7F0E5627-830F-47D9-9CC5-6D4D7ACAC17A}" type="slidenum">
              <a:rPr lang="en-US" smtClean="0"/>
              <a:pPr defTabSz="915988"/>
              <a:t>3</a:t>
            </a:fld>
            <a:endParaRPr lang="en-US"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Slide Image Placeholder 1"/>
          <p:cNvSpPr>
            <a:spLocks noGrp="1" noRot="1" noChangeAspect="1"/>
          </p:cNvSpPr>
          <p:nvPr>
            <p:ph type="sldImg"/>
          </p:nvPr>
        </p:nvSpPr>
        <p:spPr>
          <a:ln/>
        </p:spPr>
      </p:sp>
      <p:sp>
        <p:nvSpPr>
          <p:cNvPr id="10242" name="Notes Placeholder 2"/>
          <p:cNvSpPr>
            <a:spLocks noGrp="1"/>
          </p:cNvSpPr>
          <p:nvPr>
            <p:ph type="body" idx="1"/>
          </p:nvPr>
        </p:nvSpPr>
        <p:spPr>
          <a:noFill/>
          <a:ln w="9525"/>
        </p:spPr>
        <p:txBody>
          <a:bodyPr/>
          <a:lstStyle/>
          <a:p>
            <a:endParaRPr lang="en-US" dirty="0" smtClean="0"/>
          </a:p>
        </p:txBody>
      </p:sp>
      <p:sp>
        <p:nvSpPr>
          <p:cNvPr id="10243" name="Slide Number Placeholder 3"/>
          <p:cNvSpPr>
            <a:spLocks noGrp="1"/>
          </p:cNvSpPr>
          <p:nvPr>
            <p:ph type="sldNum" sz="quarter" idx="5"/>
          </p:nvPr>
        </p:nvSpPr>
        <p:spPr>
          <a:noFill/>
        </p:spPr>
        <p:txBody>
          <a:bodyPr/>
          <a:lstStyle/>
          <a:p>
            <a:pPr defTabSz="915988"/>
            <a:fld id="{7F0E5627-830F-47D9-9CC5-6D4D7ACAC17A}" type="slidenum">
              <a:rPr lang="en-US" smtClean="0"/>
              <a:pPr defTabSz="915988"/>
              <a:t>5</a:t>
            </a:fld>
            <a:endParaRPr lang="en-US"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Slide Image Placeholder 1"/>
          <p:cNvSpPr>
            <a:spLocks noGrp="1" noRot="1" noChangeAspect="1"/>
          </p:cNvSpPr>
          <p:nvPr>
            <p:ph type="sldImg"/>
          </p:nvPr>
        </p:nvSpPr>
        <p:spPr>
          <a:ln/>
        </p:spPr>
      </p:sp>
      <p:sp>
        <p:nvSpPr>
          <p:cNvPr id="10242" name="Notes Placeholder 2"/>
          <p:cNvSpPr>
            <a:spLocks noGrp="1"/>
          </p:cNvSpPr>
          <p:nvPr>
            <p:ph type="body" idx="1"/>
          </p:nvPr>
        </p:nvSpPr>
        <p:spPr>
          <a:noFill/>
          <a:ln w="9525"/>
        </p:spPr>
        <p:txBody>
          <a:bodyPr/>
          <a:lstStyle/>
          <a:p>
            <a:endParaRPr lang="en-US" dirty="0" smtClean="0"/>
          </a:p>
        </p:txBody>
      </p:sp>
      <p:sp>
        <p:nvSpPr>
          <p:cNvPr id="10243" name="Slide Number Placeholder 3"/>
          <p:cNvSpPr>
            <a:spLocks noGrp="1"/>
          </p:cNvSpPr>
          <p:nvPr>
            <p:ph type="sldNum" sz="quarter" idx="5"/>
          </p:nvPr>
        </p:nvSpPr>
        <p:spPr>
          <a:noFill/>
        </p:spPr>
        <p:txBody>
          <a:bodyPr/>
          <a:lstStyle/>
          <a:p>
            <a:pPr defTabSz="915988"/>
            <a:fld id="{7F0E5627-830F-47D9-9CC5-6D4D7ACAC17A}" type="slidenum">
              <a:rPr lang="en-US" smtClean="0"/>
              <a:pPr defTabSz="915988"/>
              <a:t>7</a:t>
            </a:fld>
            <a:endParaRPr lang="en-US"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Slide Image Placeholder 1"/>
          <p:cNvSpPr>
            <a:spLocks noGrp="1" noRot="1" noChangeAspect="1"/>
          </p:cNvSpPr>
          <p:nvPr>
            <p:ph type="sldImg"/>
          </p:nvPr>
        </p:nvSpPr>
        <p:spPr>
          <a:ln/>
        </p:spPr>
      </p:sp>
      <p:sp>
        <p:nvSpPr>
          <p:cNvPr id="10242" name="Notes Placeholder 2"/>
          <p:cNvSpPr>
            <a:spLocks noGrp="1"/>
          </p:cNvSpPr>
          <p:nvPr>
            <p:ph type="body" idx="1"/>
          </p:nvPr>
        </p:nvSpPr>
        <p:spPr>
          <a:noFill/>
          <a:ln w="9525"/>
        </p:spPr>
        <p:txBody>
          <a:bodyPr/>
          <a:lstStyle/>
          <a:p>
            <a:endParaRPr lang="en-US" dirty="0" smtClean="0"/>
          </a:p>
        </p:txBody>
      </p:sp>
      <p:sp>
        <p:nvSpPr>
          <p:cNvPr id="10243" name="Slide Number Placeholder 3"/>
          <p:cNvSpPr>
            <a:spLocks noGrp="1"/>
          </p:cNvSpPr>
          <p:nvPr>
            <p:ph type="sldNum" sz="quarter" idx="5"/>
          </p:nvPr>
        </p:nvSpPr>
        <p:spPr>
          <a:noFill/>
        </p:spPr>
        <p:txBody>
          <a:bodyPr/>
          <a:lstStyle/>
          <a:p>
            <a:pPr defTabSz="915988"/>
            <a:fld id="{7F0E5627-830F-47D9-9CC5-6D4D7ACAC17A}" type="slidenum">
              <a:rPr lang="en-US" smtClean="0"/>
              <a:pPr defTabSz="915988"/>
              <a:t>9</a:t>
            </a:fld>
            <a:endParaRPr lang="en-US"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Slide Image Placeholder 1"/>
          <p:cNvSpPr>
            <a:spLocks noGrp="1" noRot="1" noChangeAspect="1"/>
          </p:cNvSpPr>
          <p:nvPr>
            <p:ph type="sldImg"/>
          </p:nvPr>
        </p:nvSpPr>
        <p:spPr>
          <a:ln/>
        </p:spPr>
      </p:sp>
      <p:sp>
        <p:nvSpPr>
          <p:cNvPr id="10242" name="Notes Placeholder 2"/>
          <p:cNvSpPr>
            <a:spLocks noGrp="1"/>
          </p:cNvSpPr>
          <p:nvPr>
            <p:ph type="body" idx="1"/>
          </p:nvPr>
        </p:nvSpPr>
        <p:spPr>
          <a:noFill/>
          <a:ln w="9525"/>
        </p:spPr>
        <p:txBody>
          <a:bodyPr/>
          <a:lstStyle/>
          <a:p>
            <a:endParaRPr lang="en-US" dirty="0" smtClean="0"/>
          </a:p>
        </p:txBody>
      </p:sp>
      <p:sp>
        <p:nvSpPr>
          <p:cNvPr id="10243" name="Slide Number Placeholder 3"/>
          <p:cNvSpPr>
            <a:spLocks noGrp="1"/>
          </p:cNvSpPr>
          <p:nvPr>
            <p:ph type="sldNum" sz="quarter" idx="5"/>
          </p:nvPr>
        </p:nvSpPr>
        <p:spPr>
          <a:noFill/>
        </p:spPr>
        <p:txBody>
          <a:bodyPr/>
          <a:lstStyle/>
          <a:p>
            <a:pPr defTabSz="915988"/>
            <a:fld id="{7F0E5627-830F-47D9-9CC5-6D4D7ACAC17A}" type="slidenum">
              <a:rPr lang="en-US" smtClean="0"/>
              <a:pPr defTabSz="915988"/>
              <a:t>11</a:t>
            </a:fld>
            <a:endParaRPr lang="en-US"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Slide Image Placeholder 1"/>
          <p:cNvSpPr>
            <a:spLocks noGrp="1" noRot="1" noChangeAspect="1"/>
          </p:cNvSpPr>
          <p:nvPr>
            <p:ph type="sldImg"/>
          </p:nvPr>
        </p:nvSpPr>
        <p:spPr>
          <a:ln/>
        </p:spPr>
      </p:sp>
      <p:sp>
        <p:nvSpPr>
          <p:cNvPr id="10242" name="Notes Placeholder 2"/>
          <p:cNvSpPr>
            <a:spLocks noGrp="1"/>
          </p:cNvSpPr>
          <p:nvPr>
            <p:ph type="body" idx="1"/>
          </p:nvPr>
        </p:nvSpPr>
        <p:spPr>
          <a:noFill/>
          <a:ln w="9525"/>
        </p:spPr>
        <p:txBody>
          <a:bodyPr/>
          <a:lstStyle/>
          <a:p>
            <a:endParaRPr lang="en-US" dirty="0" smtClean="0"/>
          </a:p>
        </p:txBody>
      </p:sp>
      <p:sp>
        <p:nvSpPr>
          <p:cNvPr id="10243" name="Slide Number Placeholder 3"/>
          <p:cNvSpPr>
            <a:spLocks noGrp="1"/>
          </p:cNvSpPr>
          <p:nvPr>
            <p:ph type="sldNum" sz="quarter" idx="5"/>
          </p:nvPr>
        </p:nvSpPr>
        <p:spPr>
          <a:noFill/>
        </p:spPr>
        <p:txBody>
          <a:bodyPr/>
          <a:lstStyle/>
          <a:p>
            <a:pPr defTabSz="915988"/>
            <a:fld id="{7F0E5627-830F-47D9-9CC5-6D4D7ACAC17A}" type="slidenum">
              <a:rPr lang="en-US" smtClean="0"/>
              <a:pPr defTabSz="915988"/>
              <a:t>13</a:t>
            </a:fld>
            <a:endParaRPr lang="en-US"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Slide Image Placeholder 1"/>
          <p:cNvSpPr>
            <a:spLocks noGrp="1" noRot="1" noChangeAspect="1"/>
          </p:cNvSpPr>
          <p:nvPr>
            <p:ph type="sldImg"/>
          </p:nvPr>
        </p:nvSpPr>
        <p:spPr>
          <a:ln/>
        </p:spPr>
      </p:sp>
      <p:sp>
        <p:nvSpPr>
          <p:cNvPr id="10242" name="Notes Placeholder 2"/>
          <p:cNvSpPr>
            <a:spLocks noGrp="1"/>
          </p:cNvSpPr>
          <p:nvPr>
            <p:ph type="body" idx="1"/>
          </p:nvPr>
        </p:nvSpPr>
        <p:spPr>
          <a:noFill/>
          <a:ln w="9525"/>
        </p:spPr>
        <p:txBody>
          <a:bodyPr/>
          <a:lstStyle/>
          <a:p>
            <a:endParaRPr lang="en-US" dirty="0" smtClean="0"/>
          </a:p>
        </p:txBody>
      </p:sp>
      <p:sp>
        <p:nvSpPr>
          <p:cNvPr id="10243" name="Slide Number Placeholder 3"/>
          <p:cNvSpPr>
            <a:spLocks noGrp="1"/>
          </p:cNvSpPr>
          <p:nvPr>
            <p:ph type="sldNum" sz="quarter" idx="5"/>
          </p:nvPr>
        </p:nvSpPr>
        <p:spPr>
          <a:noFill/>
        </p:spPr>
        <p:txBody>
          <a:bodyPr/>
          <a:lstStyle/>
          <a:p>
            <a:pPr defTabSz="915988"/>
            <a:fld id="{7F0E5627-830F-47D9-9CC5-6D4D7ACAC17A}" type="slidenum">
              <a:rPr lang="en-US" smtClean="0"/>
              <a:pPr defTabSz="915988"/>
              <a:t>15</a:t>
            </a:fld>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091" descr="&#10;blue_band.png                                                  000C0F54krm HD                         ABA78158:"/>
          <p:cNvPicPr>
            <a:picLocks noChangeAspect="1" noChangeArrowheads="1"/>
          </p:cNvPicPr>
          <p:nvPr/>
        </p:nvPicPr>
        <p:blipFill>
          <a:blip r:embed="rId2" cstate="print"/>
          <a:srcRect/>
          <a:stretch>
            <a:fillRect/>
          </a:stretch>
        </p:blipFill>
        <p:spPr bwMode="auto">
          <a:xfrm>
            <a:off x="0" y="6172200"/>
            <a:ext cx="9902825" cy="530225"/>
          </a:xfrm>
          <a:prstGeom prst="rect">
            <a:avLst/>
          </a:prstGeom>
          <a:noFill/>
          <a:ln w="9525">
            <a:noFill/>
            <a:miter lim="800000"/>
            <a:headEnd/>
            <a:tailEnd/>
          </a:ln>
        </p:spPr>
      </p:pic>
      <p:sp>
        <p:nvSpPr>
          <p:cNvPr id="6" name="Line 1056"/>
          <p:cNvSpPr>
            <a:spLocks noChangeShapeType="1"/>
          </p:cNvSpPr>
          <p:nvPr/>
        </p:nvSpPr>
        <p:spPr bwMode="auto">
          <a:xfrm>
            <a:off x="1422400" y="1905000"/>
            <a:ext cx="0" cy="457200"/>
          </a:xfrm>
          <a:prstGeom prst="line">
            <a:avLst/>
          </a:prstGeom>
          <a:noFill/>
          <a:ln w="76200">
            <a:solidFill>
              <a:srgbClr val="0B1F65"/>
            </a:solidFill>
            <a:round/>
            <a:headEnd/>
            <a:tailEnd/>
          </a:ln>
          <a:effectLst/>
        </p:spPr>
        <p:txBody>
          <a:bodyPr wrap="none" anchor="ctr"/>
          <a:lstStyle/>
          <a:p>
            <a:pPr algn="ctr" eaLnBrk="0" hangingPunct="0">
              <a:defRPr/>
            </a:pPr>
            <a:endParaRPr lang="en-US" dirty="0"/>
          </a:p>
        </p:txBody>
      </p:sp>
      <p:sp>
        <p:nvSpPr>
          <p:cNvPr id="7" name="Text Box 1080"/>
          <p:cNvSpPr txBox="1">
            <a:spLocks noChangeArrowheads="1"/>
          </p:cNvSpPr>
          <p:nvPr/>
        </p:nvSpPr>
        <p:spPr bwMode="auto">
          <a:xfrm>
            <a:off x="9385300" y="6715125"/>
            <a:ext cx="139700" cy="136525"/>
          </a:xfrm>
          <a:prstGeom prst="rect">
            <a:avLst/>
          </a:prstGeom>
          <a:noFill/>
          <a:ln w="9525">
            <a:noFill/>
            <a:miter lim="800000"/>
            <a:headEnd/>
            <a:tailEnd/>
          </a:ln>
          <a:effectLst/>
        </p:spPr>
        <p:txBody>
          <a:bodyPr wrap="none" lIns="0" tIns="0" rIns="0" bIns="0">
            <a:spAutoFit/>
          </a:bodyPr>
          <a:lstStyle/>
          <a:p>
            <a:pPr algn="r" eaLnBrk="0" hangingPunct="0">
              <a:defRPr/>
            </a:pPr>
            <a:fld id="{A2382387-5396-4B27-BEAC-4222D1E4EFE0}" type="slidenum">
              <a:rPr lang="en-US" sz="900"/>
              <a:pPr algn="r" eaLnBrk="0" hangingPunct="0">
                <a:defRPr/>
              </a:pPr>
              <a:t>‹#›</a:t>
            </a:fld>
            <a:endParaRPr lang="en-US" sz="900" dirty="0"/>
          </a:p>
        </p:txBody>
      </p:sp>
      <p:sp>
        <p:nvSpPr>
          <p:cNvPr id="514056" name="Rectangle 1032"/>
          <p:cNvSpPr>
            <a:spLocks noGrp="1" noChangeArrowheads="1"/>
          </p:cNvSpPr>
          <p:nvPr>
            <p:ph type="subTitle" idx="1"/>
          </p:nvPr>
        </p:nvSpPr>
        <p:spPr>
          <a:xfrm>
            <a:off x="1600200" y="2743200"/>
            <a:ext cx="6705600" cy="2971800"/>
          </a:xfrm>
        </p:spPr>
        <p:txBody>
          <a:bodyPr/>
          <a:lstStyle>
            <a:lvl1pPr>
              <a:defRPr/>
            </a:lvl1pPr>
            <a:lvl2pPr marL="452438" lvl="1" indent="-215900">
              <a:defRPr/>
            </a:lvl2pPr>
          </a:lstStyle>
          <a:p>
            <a:r>
              <a:rPr lang="en-US"/>
              <a:t>Click to edit Master subtitle style</a:t>
            </a:r>
          </a:p>
          <a:p>
            <a:pPr lvl="1"/>
            <a:r>
              <a:rPr lang="en-US"/>
              <a:t>Second level</a:t>
            </a:r>
          </a:p>
        </p:txBody>
      </p:sp>
      <p:sp>
        <p:nvSpPr>
          <p:cNvPr id="514058" name="Rectangle 1034"/>
          <p:cNvSpPr>
            <a:spLocks noGrp="1" noChangeArrowheads="1"/>
          </p:cNvSpPr>
          <p:nvPr>
            <p:ph type="ctrTitle"/>
          </p:nvPr>
        </p:nvSpPr>
        <p:spPr>
          <a:xfrm>
            <a:off x="1600200" y="1219200"/>
            <a:ext cx="6705600" cy="1143000"/>
          </a:xfrm>
        </p:spPr>
        <p:txBody>
          <a:bodyPr tIns="45720" bIns="45720"/>
          <a:lstStyle>
            <a:lvl1pPr>
              <a:defRPr/>
            </a:lvl1pPr>
          </a:lstStyle>
          <a:p>
            <a:r>
              <a:rPr lang="en-US"/>
              <a:t>Click to edit Master title style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400"/>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lnSpc>
                <a:spcPct val="100000"/>
              </a:lnSpc>
              <a:spcBef>
                <a:spcPts val="0"/>
              </a:spcBef>
              <a:spcAft>
                <a:spcPts val="600"/>
              </a:spcAft>
              <a:defRPr sz="1800" b="1"/>
            </a:lvl1pPr>
            <a:lvl2pPr>
              <a:lnSpc>
                <a:spcPct val="100000"/>
              </a:lnSpc>
              <a:spcBef>
                <a:spcPts val="0"/>
              </a:spcBef>
              <a:spcAft>
                <a:spcPts val="600"/>
              </a:spcAft>
              <a:defRPr sz="1600"/>
            </a:lvl2pPr>
            <a:lvl3pPr marL="685800" indent="-225425">
              <a:lnSpc>
                <a:spcPct val="100000"/>
              </a:lnSpc>
              <a:spcBef>
                <a:spcPts val="0"/>
              </a:spcBef>
              <a:spcAft>
                <a:spcPts val="600"/>
              </a:spcAft>
              <a:buFont typeface="Wingdings" pitchFamily="2" charset="2"/>
              <a:buChar char="§"/>
              <a:defRPr sz="1400"/>
            </a:lvl3pPr>
            <a:lvl4pPr marL="914400" indent="-227013">
              <a:lnSpc>
                <a:spcPct val="100000"/>
              </a:lnSpc>
              <a:spcBef>
                <a:spcPts val="0"/>
              </a:spcBef>
              <a:spcAft>
                <a:spcPts val="600"/>
              </a:spcAft>
              <a:buFont typeface="Arial" pitchFamily="34" charset="0"/>
              <a:buChar char="•"/>
              <a:defRPr sz="1200"/>
            </a:lvl4pPr>
            <a:lvl5pPr marL="1084263" indent="-174625">
              <a:lnSpc>
                <a:spcPct val="100000"/>
              </a:lnSpc>
              <a:spcBef>
                <a:spcPts val="0"/>
              </a:spcBef>
              <a:spcAft>
                <a:spcPts val="600"/>
              </a:spcAft>
              <a:buFont typeface="Arial" pitchFamily="34" charset="0"/>
              <a:buChar char="•"/>
              <a:defRPr sz="12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68" descr="&#10;blue_band.png                                                  000C0F54krm HD                         ABA78158:"/>
          <p:cNvPicPr>
            <a:picLocks noChangeAspect="1" noChangeArrowheads="1"/>
          </p:cNvPicPr>
          <p:nvPr/>
        </p:nvPicPr>
        <p:blipFill>
          <a:blip r:embed="rId5" cstate="print"/>
          <a:srcRect/>
          <a:stretch>
            <a:fillRect/>
          </a:stretch>
        </p:blipFill>
        <p:spPr bwMode="auto">
          <a:xfrm>
            <a:off x="0" y="6305550"/>
            <a:ext cx="9902825" cy="396875"/>
          </a:xfrm>
          <a:prstGeom prst="rect">
            <a:avLst/>
          </a:prstGeom>
          <a:noFill/>
          <a:ln w="9525">
            <a:noFill/>
            <a:miter lim="800000"/>
            <a:headEnd/>
            <a:tailEnd/>
          </a:ln>
        </p:spPr>
      </p:pic>
      <p:sp>
        <p:nvSpPr>
          <p:cNvPr id="1027" name="Rectangle 4"/>
          <p:cNvSpPr>
            <a:spLocks noGrp="1" noChangeArrowheads="1"/>
          </p:cNvSpPr>
          <p:nvPr>
            <p:ph type="body" idx="1"/>
          </p:nvPr>
        </p:nvSpPr>
        <p:spPr bwMode="auto">
          <a:xfrm>
            <a:off x="685800" y="1524000"/>
            <a:ext cx="8763000" cy="4191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text style</a:t>
            </a:r>
          </a:p>
          <a:p>
            <a:pPr lvl="1"/>
            <a:r>
              <a:rPr lang="en-US" smtClean="0"/>
              <a:t>Second level</a:t>
            </a:r>
          </a:p>
        </p:txBody>
      </p:sp>
      <p:sp>
        <p:nvSpPr>
          <p:cNvPr id="1028" name="Rectangle 7"/>
          <p:cNvSpPr>
            <a:spLocks noGrp="1" noChangeArrowheads="1"/>
          </p:cNvSpPr>
          <p:nvPr>
            <p:ph type="title"/>
          </p:nvPr>
        </p:nvSpPr>
        <p:spPr bwMode="auto">
          <a:xfrm>
            <a:off x="457200" y="381000"/>
            <a:ext cx="8985250" cy="838200"/>
          </a:xfrm>
          <a:prstGeom prst="rect">
            <a:avLst/>
          </a:prstGeom>
          <a:noFill/>
          <a:ln w="9525">
            <a:noFill/>
            <a:miter lim="800000"/>
            <a:headEnd/>
            <a:tailEnd/>
          </a:ln>
        </p:spPr>
        <p:txBody>
          <a:bodyPr vert="horz" wrap="square" lIns="0" tIns="0" rIns="0" bIns="0" numCol="1" anchor="b" anchorCtr="0" compatLnSpc="1">
            <a:prstTxWarp prst="textNoShape">
              <a:avLst/>
            </a:prstTxWarp>
          </a:bodyPr>
          <a:lstStyle/>
          <a:p>
            <a:pPr lvl="0"/>
            <a:r>
              <a:rPr lang="en-US" smtClean="0"/>
              <a:t>Click to edit master title style</a:t>
            </a:r>
          </a:p>
        </p:txBody>
      </p:sp>
      <p:sp>
        <p:nvSpPr>
          <p:cNvPr id="513078" name="Text Box 54"/>
          <p:cNvSpPr txBox="1">
            <a:spLocks noChangeArrowheads="1"/>
          </p:cNvSpPr>
          <p:nvPr/>
        </p:nvSpPr>
        <p:spPr bwMode="auto">
          <a:xfrm>
            <a:off x="9385300" y="6715125"/>
            <a:ext cx="139700" cy="136525"/>
          </a:xfrm>
          <a:prstGeom prst="rect">
            <a:avLst/>
          </a:prstGeom>
          <a:noFill/>
          <a:ln w="9525">
            <a:noFill/>
            <a:miter lim="800000"/>
            <a:headEnd/>
            <a:tailEnd/>
          </a:ln>
          <a:effectLst/>
        </p:spPr>
        <p:txBody>
          <a:bodyPr wrap="none" lIns="0" tIns="0" rIns="0" bIns="0">
            <a:spAutoFit/>
          </a:bodyPr>
          <a:lstStyle/>
          <a:p>
            <a:pPr algn="r" eaLnBrk="0" hangingPunct="0">
              <a:defRPr/>
            </a:pPr>
            <a:fld id="{F34F0090-8E6A-44CB-944F-9B86BA728826}" type="slidenum">
              <a:rPr lang="en-US" sz="900"/>
              <a:pPr algn="r" eaLnBrk="0" hangingPunct="0">
                <a:defRPr/>
              </a:pPr>
              <a:t>‹#›</a:t>
            </a:fld>
            <a:endParaRPr lang="en-US" sz="900" dirty="0"/>
          </a:p>
        </p:txBody>
      </p:sp>
      <p:sp>
        <p:nvSpPr>
          <p:cNvPr id="513079" name="Rectangle 55"/>
          <p:cNvSpPr>
            <a:spLocks noGrp="1" noChangeArrowheads="1"/>
          </p:cNvSpPr>
          <p:nvPr>
            <p:ph type="ftr" sz="quarter" idx="3"/>
          </p:nvPr>
        </p:nvSpPr>
        <p:spPr bwMode="auto">
          <a:xfrm>
            <a:off x="376238" y="6715125"/>
            <a:ext cx="368300" cy="136525"/>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l" eaLnBrk="0" hangingPunct="0">
              <a:defRPr sz="900" dirty="0"/>
            </a:lvl1pPr>
          </a:lstStyle>
          <a:p>
            <a:pPr>
              <a:defRPr/>
            </a:pPr>
            <a:r>
              <a:rPr lang="en-US" dirty="0"/>
              <a:t>Filename/RPS Number</a:t>
            </a:r>
          </a:p>
        </p:txBody>
      </p:sp>
    </p:spTree>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Lst>
  <p:hf sldNum="0" hdr="0" dt="0"/>
  <p:txStyles>
    <p:titleStyle>
      <a:lvl1pPr algn="l" rtl="0" eaLnBrk="0" fontAlgn="base" hangingPunct="0">
        <a:lnSpc>
          <a:spcPct val="90000"/>
        </a:lnSpc>
        <a:spcBef>
          <a:spcPct val="0"/>
        </a:spcBef>
        <a:spcAft>
          <a:spcPct val="0"/>
        </a:spcAft>
        <a:defRPr sz="2200" b="1">
          <a:solidFill>
            <a:schemeClr val="tx1"/>
          </a:solidFill>
          <a:latin typeface="+mj-lt"/>
          <a:ea typeface="+mj-ea"/>
          <a:cs typeface="+mj-cs"/>
        </a:defRPr>
      </a:lvl1pPr>
      <a:lvl2pPr algn="l" rtl="0" eaLnBrk="0" fontAlgn="base" hangingPunct="0">
        <a:lnSpc>
          <a:spcPct val="90000"/>
        </a:lnSpc>
        <a:spcBef>
          <a:spcPct val="0"/>
        </a:spcBef>
        <a:spcAft>
          <a:spcPct val="0"/>
        </a:spcAft>
        <a:defRPr sz="2200" b="1">
          <a:solidFill>
            <a:schemeClr val="tx1"/>
          </a:solidFill>
          <a:latin typeface="Arial" charset="0"/>
        </a:defRPr>
      </a:lvl2pPr>
      <a:lvl3pPr algn="l" rtl="0" eaLnBrk="0" fontAlgn="base" hangingPunct="0">
        <a:lnSpc>
          <a:spcPct val="90000"/>
        </a:lnSpc>
        <a:spcBef>
          <a:spcPct val="0"/>
        </a:spcBef>
        <a:spcAft>
          <a:spcPct val="0"/>
        </a:spcAft>
        <a:defRPr sz="2200" b="1">
          <a:solidFill>
            <a:schemeClr val="tx1"/>
          </a:solidFill>
          <a:latin typeface="Arial" charset="0"/>
        </a:defRPr>
      </a:lvl3pPr>
      <a:lvl4pPr algn="l" rtl="0" eaLnBrk="0" fontAlgn="base" hangingPunct="0">
        <a:lnSpc>
          <a:spcPct val="90000"/>
        </a:lnSpc>
        <a:spcBef>
          <a:spcPct val="0"/>
        </a:spcBef>
        <a:spcAft>
          <a:spcPct val="0"/>
        </a:spcAft>
        <a:defRPr sz="2200" b="1">
          <a:solidFill>
            <a:schemeClr val="tx1"/>
          </a:solidFill>
          <a:latin typeface="Arial" charset="0"/>
        </a:defRPr>
      </a:lvl4pPr>
      <a:lvl5pPr algn="l" rtl="0" eaLnBrk="0" fontAlgn="base" hangingPunct="0">
        <a:lnSpc>
          <a:spcPct val="90000"/>
        </a:lnSpc>
        <a:spcBef>
          <a:spcPct val="0"/>
        </a:spcBef>
        <a:spcAft>
          <a:spcPct val="0"/>
        </a:spcAft>
        <a:defRPr sz="2200" b="1">
          <a:solidFill>
            <a:schemeClr val="tx1"/>
          </a:solidFill>
          <a:latin typeface="Arial" charset="0"/>
        </a:defRPr>
      </a:lvl5pPr>
      <a:lvl6pPr marL="457200" algn="l" rtl="0" eaLnBrk="0" fontAlgn="base" hangingPunct="0">
        <a:lnSpc>
          <a:spcPct val="90000"/>
        </a:lnSpc>
        <a:spcBef>
          <a:spcPct val="0"/>
        </a:spcBef>
        <a:spcAft>
          <a:spcPct val="0"/>
        </a:spcAft>
        <a:defRPr sz="2200" b="1">
          <a:solidFill>
            <a:schemeClr val="tx1"/>
          </a:solidFill>
          <a:latin typeface="Arial" charset="0"/>
        </a:defRPr>
      </a:lvl6pPr>
      <a:lvl7pPr marL="914400" algn="l" rtl="0" eaLnBrk="0" fontAlgn="base" hangingPunct="0">
        <a:lnSpc>
          <a:spcPct val="90000"/>
        </a:lnSpc>
        <a:spcBef>
          <a:spcPct val="0"/>
        </a:spcBef>
        <a:spcAft>
          <a:spcPct val="0"/>
        </a:spcAft>
        <a:defRPr sz="2200" b="1">
          <a:solidFill>
            <a:schemeClr val="tx1"/>
          </a:solidFill>
          <a:latin typeface="Arial" charset="0"/>
        </a:defRPr>
      </a:lvl7pPr>
      <a:lvl8pPr marL="1371600" algn="l" rtl="0" eaLnBrk="0" fontAlgn="base" hangingPunct="0">
        <a:lnSpc>
          <a:spcPct val="90000"/>
        </a:lnSpc>
        <a:spcBef>
          <a:spcPct val="0"/>
        </a:spcBef>
        <a:spcAft>
          <a:spcPct val="0"/>
        </a:spcAft>
        <a:defRPr sz="2200" b="1">
          <a:solidFill>
            <a:schemeClr val="tx1"/>
          </a:solidFill>
          <a:latin typeface="Arial" charset="0"/>
        </a:defRPr>
      </a:lvl8pPr>
      <a:lvl9pPr marL="1828800" algn="l" rtl="0" eaLnBrk="0" fontAlgn="base" hangingPunct="0">
        <a:lnSpc>
          <a:spcPct val="90000"/>
        </a:lnSpc>
        <a:spcBef>
          <a:spcPct val="0"/>
        </a:spcBef>
        <a:spcAft>
          <a:spcPct val="0"/>
        </a:spcAft>
        <a:defRPr sz="2200" b="1">
          <a:solidFill>
            <a:schemeClr val="tx1"/>
          </a:solidFill>
          <a:latin typeface="Arial" charset="0"/>
        </a:defRPr>
      </a:lvl9pPr>
    </p:titleStyle>
    <p:bodyStyle>
      <a:lvl1pPr marL="234950" indent="-234950" algn="l" rtl="0" eaLnBrk="0" fontAlgn="base" hangingPunct="0">
        <a:spcBef>
          <a:spcPct val="100000"/>
        </a:spcBef>
        <a:spcAft>
          <a:spcPct val="0"/>
        </a:spcAft>
        <a:buClr>
          <a:srgbClr val="0B1F65"/>
        </a:buClr>
        <a:buFont typeface="Webdings" pitchFamily="18" charset="2"/>
        <a:buChar char="4"/>
        <a:defRPr sz="1600">
          <a:solidFill>
            <a:schemeClr val="tx1"/>
          </a:solidFill>
          <a:latin typeface="+mn-lt"/>
          <a:ea typeface="+mn-ea"/>
          <a:cs typeface="+mn-cs"/>
        </a:defRPr>
      </a:lvl1pPr>
      <a:lvl2pPr marL="457200" indent="-220663" algn="l" rtl="0" eaLnBrk="0" fontAlgn="base" hangingPunct="0">
        <a:lnSpc>
          <a:spcPct val="90000"/>
        </a:lnSpc>
        <a:spcBef>
          <a:spcPct val="40000"/>
        </a:spcBef>
        <a:spcAft>
          <a:spcPct val="0"/>
        </a:spcAft>
        <a:buClr>
          <a:srgbClr val="0B1F65"/>
        </a:buClr>
        <a:buChar char="–"/>
        <a:defRPr sz="1600">
          <a:solidFill>
            <a:schemeClr val="tx1"/>
          </a:solidFill>
          <a:latin typeface="+mn-lt"/>
        </a:defRPr>
      </a:lvl2pPr>
      <a:lvl3pPr marL="2278063" indent="11113" algn="l" rtl="0" eaLnBrk="0" fontAlgn="base" hangingPunct="0">
        <a:lnSpc>
          <a:spcPct val="90000"/>
        </a:lnSpc>
        <a:spcBef>
          <a:spcPct val="40000"/>
        </a:spcBef>
        <a:spcAft>
          <a:spcPct val="0"/>
        </a:spcAft>
        <a:buClr>
          <a:srgbClr val="0B1F65"/>
        </a:buClr>
        <a:buFont typeface="Webdings" pitchFamily="18" charset="2"/>
        <a:buChar char="•"/>
        <a:defRPr sz="1600">
          <a:solidFill>
            <a:schemeClr val="tx1"/>
          </a:solidFill>
          <a:latin typeface="+mn-lt"/>
        </a:defRPr>
      </a:lvl3pPr>
      <a:lvl4pPr marL="2403475" indent="-1031875" algn="l" rtl="0" eaLnBrk="0" fontAlgn="base" hangingPunct="0">
        <a:lnSpc>
          <a:spcPct val="90000"/>
        </a:lnSpc>
        <a:spcBef>
          <a:spcPct val="40000"/>
        </a:spcBef>
        <a:spcAft>
          <a:spcPct val="0"/>
        </a:spcAft>
        <a:buClr>
          <a:srgbClr val="0B1F65"/>
        </a:buClr>
        <a:buChar char="–"/>
        <a:defRPr sz="1600">
          <a:solidFill>
            <a:schemeClr val="tx1"/>
          </a:solidFill>
          <a:latin typeface="+mn-lt"/>
        </a:defRPr>
      </a:lvl4pPr>
      <a:lvl5pPr marL="2517775" indent="-688975" algn="l" rtl="0" eaLnBrk="0" fontAlgn="base" hangingPunct="0">
        <a:lnSpc>
          <a:spcPct val="90000"/>
        </a:lnSpc>
        <a:spcBef>
          <a:spcPct val="0"/>
        </a:spcBef>
        <a:spcAft>
          <a:spcPct val="40000"/>
        </a:spcAft>
        <a:buClr>
          <a:schemeClr val="tx1"/>
        </a:buClr>
        <a:buSzPct val="40000"/>
        <a:buFont typeface="Arial" charset="0"/>
        <a:buChar char="»"/>
        <a:defRPr sz="1600">
          <a:solidFill>
            <a:schemeClr val="tx1"/>
          </a:solidFill>
          <a:latin typeface="+mn-lt"/>
        </a:defRPr>
      </a:lvl5pPr>
      <a:lvl6pPr marL="2974975" algn="l" rtl="0" eaLnBrk="0" fontAlgn="base" hangingPunct="0">
        <a:lnSpc>
          <a:spcPct val="90000"/>
        </a:lnSpc>
        <a:spcBef>
          <a:spcPct val="0"/>
        </a:spcBef>
        <a:spcAft>
          <a:spcPct val="40000"/>
        </a:spcAft>
        <a:buClr>
          <a:schemeClr val="tx1"/>
        </a:buClr>
        <a:buSzPct val="40000"/>
        <a:buFont typeface="Arial" charset="0"/>
        <a:defRPr sz="1600">
          <a:solidFill>
            <a:schemeClr val="tx1"/>
          </a:solidFill>
          <a:latin typeface="+mn-lt"/>
        </a:defRPr>
      </a:lvl6pPr>
      <a:lvl7pPr marL="3432175" algn="l" rtl="0" eaLnBrk="0" fontAlgn="base" hangingPunct="0">
        <a:lnSpc>
          <a:spcPct val="90000"/>
        </a:lnSpc>
        <a:spcBef>
          <a:spcPct val="0"/>
        </a:spcBef>
        <a:spcAft>
          <a:spcPct val="40000"/>
        </a:spcAft>
        <a:buClr>
          <a:schemeClr val="tx1"/>
        </a:buClr>
        <a:buSzPct val="40000"/>
        <a:buFont typeface="Arial" charset="0"/>
        <a:defRPr sz="1600">
          <a:solidFill>
            <a:schemeClr val="tx1"/>
          </a:solidFill>
          <a:latin typeface="+mn-lt"/>
        </a:defRPr>
      </a:lvl7pPr>
      <a:lvl8pPr marL="3889375" algn="l" rtl="0" eaLnBrk="0" fontAlgn="base" hangingPunct="0">
        <a:lnSpc>
          <a:spcPct val="90000"/>
        </a:lnSpc>
        <a:spcBef>
          <a:spcPct val="0"/>
        </a:spcBef>
        <a:spcAft>
          <a:spcPct val="40000"/>
        </a:spcAft>
        <a:buClr>
          <a:schemeClr val="tx1"/>
        </a:buClr>
        <a:buSzPct val="40000"/>
        <a:buFont typeface="Arial" charset="0"/>
        <a:defRPr sz="1600">
          <a:solidFill>
            <a:schemeClr val="tx1"/>
          </a:solidFill>
          <a:latin typeface="+mn-lt"/>
        </a:defRPr>
      </a:lvl8pPr>
      <a:lvl9pPr marL="4346575" algn="l" rtl="0" eaLnBrk="0" fontAlgn="base" hangingPunct="0">
        <a:lnSpc>
          <a:spcPct val="90000"/>
        </a:lnSpc>
        <a:spcBef>
          <a:spcPct val="0"/>
        </a:spcBef>
        <a:spcAft>
          <a:spcPct val="40000"/>
        </a:spcAft>
        <a:buClr>
          <a:schemeClr val="tx1"/>
        </a:buClr>
        <a:buSzPct val="40000"/>
        <a:buFont typeface="Arial" charset="0"/>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3.xml"/><Relationship Id="rId5" Type="http://schemas.openxmlformats.org/officeDocument/2006/relationships/image" Target="../media/image3.pn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7170" name="Picture 82" descr="&#10;blue_band.png                                                  000C0F54krm HD                         ABA78158:"/>
          <p:cNvPicPr>
            <a:picLocks noChangeAspect="1" noChangeArrowheads="1"/>
          </p:cNvPicPr>
          <p:nvPr/>
        </p:nvPicPr>
        <p:blipFill>
          <a:blip r:embed="rId3" cstate="print"/>
          <a:srcRect/>
          <a:stretch>
            <a:fillRect/>
          </a:stretch>
        </p:blipFill>
        <p:spPr bwMode="auto">
          <a:xfrm>
            <a:off x="0" y="6172200"/>
            <a:ext cx="9902825" cy="530225"/>
          </a:xfrm>
          <a:prstGeom prst="rect">
            <a:avLst/>
          </a:prstGeom>
          <a:noFill/>
          <a:ln w="9525">
            <a:noFill/>
            <a:miter lim="800000"/>
            <a:headEnd/>
            <a:tailEnd/>
          </a:ln>
        </p:spPr>
      </p:pic>
      <p:sp>
        <p:nvSpPr>
          <p:cNvPr id="7171" name="Rectangle 32"/>
          <p:cNvSpPr>
            <a:spLocks noChangeArrowheads="1"/>
          </p:cNvSpPr>
          <p:nvPr/>
        </p:nvSpPr>
        <p:spPr bwMode="auto">
          <a:xfrm>
            <a:off x="2162027" y="1999622"/>
            <a:ext cx="5011738" cy="1429378"/>
          </a:xfrm>
          <a:prstGeom prst="rect">
            <a:avLst/>
          </a:prstGeom>
          <a:noFill/>
          <a:ln w="9525">
            <a:noFill/>
            <a:miter lim="800000"/>
            <a:headEnd/>
            <a:tailEnd/>
          </a:ln>
        </p:spPr>
        <p:txBody>
          <a:bodyPr lIns="0" tIns="0" rIns="0" bIns="0" anchor="b"/>
          <a:lstStyle/>
          <a:p>
            <a:pPr eaLnBrk="0" hangingPunct="0">
              <a:lnSpc>
                <a:spcPct val="90000"/>
              </a:lnSpc>
            </a:pPr>
            <a:r>
              <a:rPr lang="en-US" sz="3000" b="1" dirty="0" smtClean="0"/>
              <a:t>Community Discussion  </a:t>
            </a:r>
            <a:endParaRPr lang="en-US" sz="3000" b="1" dirty="0"/>
          </a:p>
          <a:p>
            <a:pPr eaLnBrk="0" hangingPunct="0">
              <a:lnSpc>
                <a:spcPct val="90000"/>
              </a:lnSpc>
            </a:pPr>
            <a:r>
              <a:rPr lang="en-US" sz="2000" b="1" dirty="0">
                <a:cs typeface="Arial" charset="0"/>
              </a:rPr>
              <a:t/>
            </a:r>
            <a:br>
              <a:rPr lang="en-US" sz="2000" b="1" dirty="0">
                <a:cs typeface="Arial" charset="0"/>
              </a:rPr>
            </a:br>
            <a:r>
              <a:rPr lang="en-US" sz="2000" b="1" dirty="0" smtClean="0">
                <a:cs typeface="Arial" charset="0"/>
              </a:rPr>
              <a:t>Security Content Automated Protocol Management and Sharing Challenges and Solutions</a:t>
            </a:r>
            <a:endParaRPr lang="en-US" sz="2000" b="1" dirty="0">
              <a:cs typeface="Arial" charset="0"/>
            </a:endParaRPr>
          </a:p>
          <a:p>
            <a:pPr eaLnBrk="0" hangingPunct="0">
              <a:lnSpc>
                <a:spcPct val="90000"/>
              </a:lnSpc>
            </a:pPr>
            <a:endParaRPr lang="en-US" sz="2000" b="1" dirty="0"/>
          </a:p>
          <a:p>
            <a:pPr eaLnBrk="0" hangingPunct="0">
              <a:lnSpc>
                <a:spcPct val="90000"/>
              </a:lnSpc>
            </a:pPr>
            <a:r>
              <a:rPr lang="en-US" sz="2000" b="1" dirty="0" smtClean="0"/>
              <a:t>Tuesday, June 14, 2011</a:t>
            </a:r>
            <a:endParaRPr lang="en-US" sz="2000" dirty="0"/>
          </a:p>
        </p:txBody>
      </p:sp>
      <p:sp>
        <p:nvSpPr>
          <p:cNvPr id="7172" name="Line 34"/>
          <p:cNvSpPr>
            <a:spLocks noChangeShapeType="1"/>
          </p:cNvSpPr>
          <p:nvPr/>
        </p:nvSpPr>
        <p:spPr bwMode="auto">
          <a:xfrm flipH="1">
            <a:off x="1850877" y="1392238"/>
            <a:ext cx="0" cy="2016125"/>
          </a:xfrm>
          <a:prstGeom prst="line">
            <a:avLst/>
          </a:prstGeom>
          <a:noFill/>
          <a:ln w="101600">
            <a:solidFill>
              <a:srgbClr val="0B1F65"/>
            </a:solidFill>
            <a:round/>
            <a:headEnd/>
            <a:tailEnd/>
          </a:ln>
        </p:spPr>
        <p:txBody>
          <a:bodyPr wrap="none" anchor="ctr"/>
          <a:lstStyle/>
          <a:p>
            <a:endParaRPr lang="en-US" dirty="0"/>
          </a:p>
        </p:txBody>
      </p:sp>
      <p:sp>
        <p:nvSpPr>
          <p:cNvPr id="7173" name="Rectangle 11"/>
          <p:cNvSpPr>
            <a:spLocks noChangeArrowheads="1"/>
          </p:cNvSpPr>
          <p:nvPr/>
        </p:nvSpPr>
        <p:spPr bwMode="auto">
          <a:xfrm>
            <a:off x="2128495" y="3938975"/>
            <a:ext cx="6413500" cy="1577586"/>
          </a:xfrm>
          <a:prstGeom prst="rect">
            <a:avLst/>
          </a:prstGeom>
          <a:noFill/>
          <a:ln w="9525">
            <a:noFill/>
            <a:miter lim="800000"/>
            <a:headEnd/>
            <a:tailEnd/>
          </a:ln>
        </p:spPr>
        <p:txBody>
          <a:bodyPr lIns="0" tIns="0" rIns="0" bIns="0" anchor="b"/>
          <a:lstStyle/>
          <a:p>
            <a:endParaRPr lang="en-US" sz="1400" dirty="0" smtClean="0"/>
          </a:p>
          <a:p>
            <a:endParaRPr lang="en-US" sz="1400" dirty="0" smtClean="0"/>
          </a:p>
          <a:p>
            <a:endParaRPr lang="en-US" sz="1400" dirty="0" smtClean="0"/>
          </a:p>
          <a:p>
            <a:endParaRPr lang="en-US" sz="1400" dirty="0" smtClean="0"/>
          </a:p>
          <a:p>
            <a:r>
              <a:rPr lang="en-US" sz="1400" b="1" dirty="0" smtClean="0"/>
              <a:t>David </a:t>
            </a:r>
            <a:r>
              <a:rPr lang="en-US" sz="1400" b="1" dirty="0" err="1" smtClean="0"/>
              <a:t>Waltermire</a:t>
            </a:r>
            <a:r>
              <a:rPr lang="en-US" sz="1400" b="1" dirty="0" smtClean="0"/>
              <a:t>, SCAP Architect</a:t>
            </a:r>
          </a:p>
          <a:p>
            <a:r>
              <a:rPr lang="en-US" sz="1400" b="1" dirty="0" smtClean="0"/>
              <a:t>National Institute of Standards and Technology</a:t>
            </a:r>
          </a:p>
          <a:p>
            <a:pPr eaLnBrk="0" hangingPunct="0">
              <a:lnSpc>
                <a:spcPct val="90000"/>
              </a:lnSpc>
            </a:pPr>
            <a:endParaRPr lang="en-US" sz="1400" b="1" dirty="0" smtClean="0"/>
          </a:p>
          <a:p>
            <a:pPr eaLnBrk="0" hangingPunct="0">
              <a:lnSpc>
                <a:spcPct val="90000"/>
              </a:lnSpc>
            </a:pPr>
            <a:r>
              <a:rPr lang="en-US" sz="1400" b="1" dirty="0" smtClean="0"/>
              <a:t>George Moore, Chief Computer Scientist</a:t>
            </a:r>
          </a:p>
          <a:p>
            <a:pPr eaLnBrk="0" hangingPunct="0">
              <a:lnSpc>
                <a:spcPct val="90000"/>
              </a:lnSpc>
            </a:pPr>
            <a:r>
              <a:rPr lang="en-US" sz="1400" b="1" dirty="0" smtClean="0"/>
              <a:t>U.S</a:t>
            </a:r>
            <a:r>
              <a:rPr lang="en-US" sz="1400" b="1" dirty="0"/>
              <a:t>. Department of </a:t>
            </a:r>
            <a:r>
              <a:rPr lang="en-US" sz="1400" b="1" dirty="0" smtClean="0"/>
              <a:t>State, Information Resource Management / Information Assurance (IRM/IA) Bureau</a:t>
            </a:r>
            <a:endParaRPr lang="en-US" sz="1400" b="1" dirty="0"/>
          </a:p>
        </p:txBody>
      </p:sp>
      <p:pic>
        <p:nvPicPr>
          <p:cNvPr id="7" name="Picture 4" descr="http://topnews.in/files/US_Department_Logo.jpg"/>
          <p:cNvPicPr>
            <a:picLocks noChangeAspect="1" noChangeArrowheads="1"/>
          </p:cNvPicPr>
          <p:nvPr/>
        </p:nvPicPr>
        <p:blipFill>
          <a:blip r:embed="rId4" cstate="print"/>
          <a:srcRect/>
          <a:stretch>
            <a:fillRect/>
          </a:stretch>
        </p:blipFill>
        <p:spPr bwMode="auto">
          <a:xfrm>
            <a:off x="1106759" y="4951625"/>
            <a:ext cx="533400" cy="533400"/>
          </a:xfrm>
          <a:prstGeom prst="rect">
            <a:avLst/>
          </a:prstGeom>
          <a:noFill/>
          <a:ln w="9525">
            <a:noFill/>
            <a:miter lim="800000"/>
            <a:headEnd/>
            <a:tailEnd/>
          </a:ln>
        </p:spPr>
      </p:pic>
      <p:pic>
        <p:nvPicPr>
          <p:cNvPr id="36868" name="Picture 4" descr="http://wewantinformation.com/wp-content/uploads/2010/03/300px-NIST_logo.svg_.png"/>
          <p:cNvPicPr>
            <a:picLocks noChangeAspect="1" noChangeArrowheads="1"/>
          </p:cNvPicPr>
          <p:nvPr/>
        </p:nvPicPr>
        <p:blipFill>
          <a:blip r:embed="rId5" cstate="print"/>
          <a:srcRect/>
          <a:stretch>
            <a:fillRect/>
          </a:stretch>
        </p:blipFill>
        <p:spPr bwMode="auto">
          <a:xfrm>
            <a:off x="803862" y="4373526"/>
            <a:ext cx="1171803" cy="308575"/>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656328" y="1365112"/>
            <a:ext cx="8663565" cy="3024007"/>
          </a:xfrm>
        </p:spPr>
        <p:txBody>
          <a:bodyPr>
            <a:noAutofit/>
          </a:bodyPr>
          <a:lstStyle/>
          <a:p>
            <a:pPr marL="234950" lvl="3" indent="-234950">
              <a:buNone/>
              <a:defRPr/>
            </a:pPr>
            <a:r>
              <a:rPr lang="en-US" sz="1800" b="1" dirty="0" smtClean="0"/>
              <a:t>Understanding Content</a:t>
            </a:r>
          </a:p>
          <a:p>
            <a:pPr marL="404813" lvl="4" indent="-234950">
              <a:buSzPct val="80000"/>
              <a:buFont typeface="Webdings" pitchFamily="18" charset="2"/>
              <a:buChar char=""/>
              <a:defRPr/>
            </a:pPr>
            <a:r>
              <a:rPr lang="en-US" sz="1800" b="1" dirty="0" smtClean="0"/>
              <a:t>XML is very hard (impractical?) for humans to read efficiently.</a:t>
            </a:r>
          </a:p>
          <a:p>
            <a:pPr marL="404813" lvl="4" indent="-234950">
              <a:buSzPct val="80000"/>
              <a:buFont typeface="Webdings" pitchFamily="18" charset="2"/>
              <a:buChar char=""/>
              <a:defRPr/>
            </a:pPr>
            <a:r>
              <a:rPr lang="en-US" sz="1800" b="1" dirty="0" smtClean="0"/>
              <a:t>There are no adequate GUI editors to provide a useable human interface to SCAP content</a:t>
            </a:r>
          </a:p>
          <a:p>
            <a:pPr marL="404813" lvl="4" indent="-234950">
              <a:buSzPct val="80000"/>
              <a:buFont typeface="Webdings" pitchFamily="18" charset="2"/>
              <a:buChar char=""/>
              <a:defRPr/>
            </a:pPr>
            <a:endParaRPr lang="en-US" sz="1800" b="1" dirty="0" smtClean="0"/>
          </a:p>
          <a:p>
            <a:pPr marL="234950" lvl="3" indent="-234950">
              <a:buNone/>
              <a:defRPr/>
            </a:pPr>
            <a:r>
              <a:rPr lang="en-US" sz="1600" b="1" dirty="0" smtClean="0"/>
              <a:t>Content editors must be able to use content repositories to:</a:t>
            </a:r>
          </a:p>
          <a:p>
            <a:pPr lvl="1">
              <a:lnSpc>
                <a:spcPct val="80000"/>
              </a:lnSpc>
              <a:buSzPct val="80000"/>
              <a:buFont typeface="Symbol" pitchFamily="18" charset="2"/>
              <a:buChar char="-"/>
              <a:defRPr/>
            </a:pPr>
            <a:r>
              <a:rPr lang="en-US" sz="1400" dirty="0" smtClean="0"/>
              <a:t>Request any XML-based content by bundle (e.g. SCAP Data stream Id), by instance identifier (e.g. XCCDF Checklist id),  by entity identifier (e.g. OVAL Definition Id, OVAL Object Id, XCCDF Rule Id), and by boundary identifiers (e.g. CVE, CCE, and CPE Name)</a:t>
            </a:r>
          </a:p>
          <a:p>
            <a:pPr lvl="1">
              <a:lnSpc>
                <a:spcPct val="80000"/>
              </a:lnSpc>
              <a:buSzPct val="80000"/>
              <a:buFont typeface="Symbol" pitchFamily="18" charset="2"/>
              <a:buChar char="-"/>
              <a:defRPr/>
            </a:pPr>
            <a:r>
              <a:rPr lang="en-US" sz="1400" dirty="0" smtClean="0"/>
              <a:t>Track submission metadata (e.g. submitter, timestamp, status)</a:t>
            </a:r>
          </a:p>
          <a:p>
            <a:pPr lvl="1">
              <a:lnSpc>
                <a:spcPct val="80000"/>
              </a:lnSpc>
              <a:buSzPct val="80000"/>
              <a:buFont typeface="Symbol" pitchFamily="18" charset="2"/>
              <a:buChar char="-"/>
              <a:defRPr/>
            </a:pPr>
            <a:r>
              <a:rPr lang="en-US" sz="1400" dirty="0" smtClean="0"/>
              <a:t>Support digital signatures to ensure integrity of content</a:t>
            </a:r>
          </a:p>
          <a:p>
            <a:pPr lvl="1">
              <a:lnSpc>
                <a:spcPct val="80000"/>
              </a:lnSpc>
              <a:buSzPct val="80000"/>
              <a:buFont typeface="Symbol" pitchFamily="18" charset="2"/>
              <a:buChar char="-"/>
              <a:defRPr/>
            </a:pPr>
            <a:r>
              <a:rPr lang="en-US" sz="1400" dirty="0" smtClean="0"/>
              <a:t>Enable trusted connections between client and server</a:t>
            </a:r>
          </a:p>
          <a:p>
            <a:pPr lvl="1">
              <a:lnSpc>
                <a:spcPct val="80000"/>
              </a:lnSpc>
              <a:buSzPct val="80000"/>
              <a:buFont typeface="Symbol" pitchFamily="18" charset="2"/>
              <a:buChar char="-"/>
              <a:defRPr/>
            </a:pPr>
            <a:r>
              <a:rPr lang="en-US" sz="1400" dirty="0" smtClean="0"/>
              <a:t>Support request of multiple content bundles, instances and entities</a:t>
            </a:r>
          </a:p>
          <a:p>
            <a:pPr lvl="1">
              <a:lnSpc>
                <a:spcPct val="80000"/>
              </a:lnSpc>
              <a:buSzPct val="80000"/>
              <a:buFont typeface="Symbol" pitchFamily="18" charset="2"/>
              <a:buChar char="-"/>
              <a:defRPr/>
            </a:pPr>
            <a:r>
              <a:rPr lang="en-US" sz="1400" dirty="0" smtClean="0"/>
              <a:t>Enable request of a specific revision of content</a:t>
            </a:r>
          </a:p>
          <a:p>
            <a:pPr lvl="1">
              <a:lnSpc>
                <a:spcPct val="80000"/>
              </a:lnSpc>
              <a:buSzPct val="80000"/>
              <a:buFont typeface="Symbol" pitchFamily="18" charset="2"/>
              <a:buChar char="-"/>
              <a:defRPr/>
            </a:pPr>
            <a:r>
              <a:rPr lang="en-US" sz="1400" dirty="0" smtClean="0"/>
              <a:t>Provide a management console or interface to enable authorized deletion of content stored in the repository</a:t>
            </a:r>
            <a:endParaRPr lang="en-US" dirty="0" smtClean="0"/>
          </a:p>
          <a:p>
            <a:pPr lvl="1">
              <a:lnSpc>
                <a:spcPct val="80000"/>
              </a:lnSpc>
              <a:buSzPct val="80000"/>
              <a:buFont typeface="Symbol" pitchFamily="18" charset="2"/>
              <a:buChar char="-"/>
              <a:defRPr/>
            </a:pPr>
            <a:endParaRPr lang="en-US" dirty="0" smtClean="0"/>
          </a:p>
          <a:p>
            <a:pPr marL="404813" lvl="4" indent="-234950">
              <a:buNone/>
              <a:defRPr/>
            </a:pPr>
            <a:endParaRPr lang="en-US" sz="1600" b="1" dirty="0" smtClean="0"/>
          </a:p>
          <a:p>
            <a:pPr marL="404813" lvl="4" indent="-234950">
              <a:buFont typeface="Webdings" pitchFamily="18" charset="2"/>
              <a:buChar char="4"/>
              <a:defRPr/>
            </a:pPr>
            <a:endParaRPr lang="en-US" sz="1800" b="1" dirty="0" smtClean="0"/>
          </a:p>
          <a:p>
            <a:pPr marL="234950" lvl="3" indent="-234950">
              <a:buFont typeface="Webdings" pitchFamily="18" charset="2"/>
              <a:buChar char="4"/>
              <a:defRPr/>
            </a:pPr>
            <a:endParaRPr lang="en-US" sz="1800" b="1" dirty="0" smtClean="0"/>
          </a:p>
        </p:txBody>
      </p:sp>
      <p:sp>
        <p:nvSpPr>
          <p:cNvPr id="5" name="Title 1"/>
          <p:cNvSpPr>
            <a:spLocks noGrp="1"/>
          </p:cNvSpPr>
          <p:nvPr>
            <p:ph type="title"/>
          </p:nvPr>
        </p:nvSpPr>
        <p:spPr>
          <a:xfrm>
            <a:off x="457200" y="279400"/>
            <a:ext cx="8985250" cy="838200"/>
          </a:xfrm>
        </p:spPr>
        <p:txBody>
          <a:bodyPr/>
          <a:lstStyle/>
          <a:p>
            <a:r>
              <a:rPr lang="en-US" dirty="0" smtClean="0"/>
              <a:t>Obstacle</a:t>
            </a:r>
          </a:p>
        </p:txBody>
      </p:sp>
      <p:sp>
        <p:nvSpPr>
          <p:cNvPr id="7" name="Oval 22"/>
          <p:cNvSpPr>
            <a:spLocks noChangeArrowheads="1"/>
          </p:cNvSpPr>
          <p:nvPr/>
        </p:nvSpPr>
        <p:spPr bwMode="auto">
          <a:xfrm>
            <a:off x="1827768" y="792630"/>
            <a:ext cx="289019" cy="273050"/>
          </a:xfrm>
          <a:prstGeom prst="ellipse">
            <a:avLst/>
          </a:prstGeom>
          <a:solidFill>
            <a:schemeClr val="folHlink"/>
          </a:solidFill>
          <a:ln w="3175" algn="ctr">
            <a:solidFill>
              <a:schemeClr val="bg2"/>
            </a:solidFill>
            <a:round/>
            <a:headEnd/>
            <a:tailEnd/>
          </a:ln>
          <a:effectLst>
            <a:outerShdw dist="35921" dir="2700000" algn="ctr" rotWithShape="0">
              <a:srgbClr val="808080"/>
            </a:outerShdw>
          </a:effectLst>
        </p:spPr>
        <p:txBody>
          <a:bodyPr anchor="ctr" anchorCtr="1"/>
          <a:lstStyle/>
          <a:p>
            <a:pPr algn="ctr" eaLnBrk="0" hangingPunct="0">
              <a:lnSpc>
                <a:spcPct val="90000"/>
              </a:lnSpc>
              <a:spcBef>
                <a:spcPct val="30000"/>
              </a:spcBef>
              <a:buClr>
                <a:schemeClr val="bg1"/>
              </a:buClr>
              <a:buFont typeface="Webdings" pitchFamily="18" charset="2"/>
              <a:buNone/>
              <a:defRPr/>
            </a:pPr>
            <a:r>
              <a:rPr lang="en-US" sz="1300" b="1" dirty="0" smtClean="0">
                <a:solidFill>
                  <a:srgbClr val="FFFFFF"/>
                </a:solidFill>
              </a:rPr>
              <a:t>4</a:t>
            </a:r>
            <a:endParaRPr lang="en-US" sz="1300" b="1" dirty="0">
              <a:solidFill>
                <a:srgbClr val="FFFFFF"/>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itle 33"/>
          <p:cNvSpPr>
            <a:spLocks noGrp="1"/>
          </p:cNvSpPr>
          <p:nvPr>
            <p:ph type="title"/>
          </p:nvPr>
        </p:nvSpPr>
        <p:spPr>
          <a:xfrm>
            <a:off x="389427" y="452289"/>
            <a:ext cx="8985250" cy="655583"/>
          </a:xfrm>
        </p:spPr>
        <p:txBody>
          <a:bodyPr/>
          <a:lstStyle/>
          <a:p>
            <a:r>
              <a:rPr lang="en-US" dirty="0" smtClean="0"/>
              <a:t>Addressing Obstacle     : Understanding Content</a:t>
            </a:r>
            <a:endParaRPr lang="en-US" dirty="0"/>
          </a:p>
        </p:txBody>
      </p:sp>
      <p:sp>
        <p:nvSpPr>
          <p:cNvPr id="75" name="Can 74"/>
          <p:cNvSpPr/>
          <p:nvPr/>
        </p:nvSpPr>
        <p:spPr bwMode="auto">
          <a:xfrm>
            <a:off x="1968500" y="2447366"/>
            <a:ext cx="1155700" cy="3773154"/>
          </a:xfrm>
          <a:prstGeom prst="can">
            <a:avLst/>
          </a:prstGeom>
          <a:solidFill>
            <a:schemeClr val="accent6">
              <a:lumMod val="75000"/>
            </a:schemeClr>
          </a:solidFill>
          <a:ln w="3175" algn="ctr">
            <a:solidFill>
              <a:schemeClr val="bg2"/>
            </a:solidFill>
            <a:round/>
            <a:headEnd/>
            <a:tailEnd/>
          </a:ln>
          <a:effectLst>
            <a:outerShdw dist="35921" dir="2700000" algn="ctr" rotWithShape="0">
              <a:srgbClr val="808080"/>
            </a:outerShdw>
          </a:effectLst>
        </p:spPr>
        <p:txBody>
          <a:bodyPr anchor="ctr" anchorCtr="1"/>
          <a:lstStyle/>
          <a:p>
            <a:pPr marL="0" marR="0" indent="0" algn="ctr" defTabSz="914400" eaLnBrk="0" latinLnBrk="0" hangingPunct="0">
              <a:lnSpc>
                <a:spcPct val="90000"/>
              </a:lnSpc>
              <a:spcBef>
                <a:spcPct val="30000"/>
              </a:spcBef>
              <a:buClr>
                <a:schemeClr val="bg1"/>
              </a:buClr>
              <a:buSzTx/>
              <a:tabLst/>
              <a:defRPr/>
            </a:pPr>
            <a:r>
              <a:rPr lang="en-US" b="1" dirty="0" smtClean="0"/>
              <a:t>Federal</a:t>
            </a:r>
            <a:br>
              <a:rPr lang="en-US" b="1" dirty="0" smtClean="0"/>
            </a:br>
            <a:r>
              <a:rPr lang="en-US" b="1" dirty="0" smtClean="0"/>
              <a:t>Content</a:t>
            </a:r>
            <a:br>
              <a:rPr lang="en-US" b="1" dirty="0" smtClean="0"/>
            </a:br>
            <a:r>
              <a:rPr lang="en-US" b="1" dirty="0" smtClean="0"/>
              <a:t>Repository</a:t>
            </a:r>
          </a:p>
          <a:p>
            <a:pPr marL="0" marR="0" indent="0" algn="ctr" defTabSz="914400" eaLnBrk="0" latinLnBrk="0" hangingPunct="0">
              <a:lnSpc>
                <a:spcPct val="90000"/>
              </a:lnSpc>
              <a:spcBef>
                <a:spcPct val="30000"/>
              </a:spcBef>
              <a:buClr>
                <a:schemeClr val="bg1"/>
              </a:buClr>
              <a:buSzTx/>
              <a:tabLst/>
              <a:defRPr/>
            </a:pPr>
            <a:endParaRPr lang="en-US" b="1" dirty="0" smtClean="0"/>
          </a:p>
          <a:p>
            <a:pPr marL="0" marR="0" indent="0" algn="ctr" defTabSz="914400" eaLnBrk="0" latinLnBrk="0" hangingPunct="0">
              <a:lnSpc>
                <a:spcPct val="90000"/>
              </a:lnSpc>
              <a:spcBef>
                <a:spcPct val="30000"/>
              </a:spcBef>
              <a:buClr>
                <a:schemeClr val="bg1"/>
              </a:buClr>
              <a:buSzTx/>
              <a:tabLst/>
              <a:defRPr/>
            </a:pPr>
            <a:endParaRPr lang="en-US" b="1" dirty="0" smtClean="0"/>
          </a:p>
          <a:p>
            <a:pPr marL="0" marR="0" indent="0" algn="ctr" defTabSz="914400" eaLnBrk="0" latinLnBrk="0" hangingPunct="0">
              <a:lnSpc>
                <a:spcPct val="90000"/>
              </a:lnSpc>
              <a:spcBef>
                <a:spcPct val="30000"/>
              </a:spcBef>
              <a:buClr>
                <a:schemeClr val="bg1"/>
              </a:buClr>
              <a:buSzTx/>
              <a:tabLst/>
              <a:defRPr/>
            </a:pPr>
            <a:endParaRPr lang="en-US" b="1" dirty="0" smtClean="0"/>
          </a:p>
          <a:p>
            <a:pPr marL="0" marR="0" indent="0" algn="ctr" defTabSz="914400" eaLnBrk="0" latinLnBrk="0" hangingPunct="0">
              <a:lnSpc>
                <a:spcPct val="90000"/>
              </a:lnSpc>
              <a:spcBef>
                <a:spcPct val="30000"/>
              </a:spcBef>
              <a:buClr>
                <a:schemeClr val="bg1"/>
              </a:buClr>
              <a:buSzTx/>
              <a:tabLst/>
              <a:defRPr/>
            </a:pPr>
            <a:endParaRPr lang="en-US" b="1" dirty="0" smtClean="0"/>
          </a:p>
          <a:p>
            <a:pPr marL="0" marR="0" indent="0" algn="ctr" defTabSz="914400" eaLnBrk="0" latinLnBrk="0" hangingPunct="0">
              <a:lnSpc>
                <a:spcPct val="90000"/>
              </a:lnSpc>
              <a:spcBef>
                <a:spcPct val="30000"/>
              </a:spcBef>
              <a:buClr>
                <a:schemeClr val="bg1"/>
              </a:buClr>
              <a:buSzTx/>
              <a:tabLst/>
              <a:defRPr/>
            </a:pPr>
            <a:endParaRPr lang="en-US" b="1" dirty="0" smtClean="0"/>
          </a:p>
          <a:p>
            <a:pPr marL="0" marR="0" indent="0" algn="ctr" defTabSz="914400" eaLnBrk="0" latinLnBrk="0" hangingPunct="0">
              <a:lnSpc>
                <a:spcPct val="90000"/>
              </a:lnSpc>
              <a:spcBef>
                <a:spcPct val="30000"/>
              </a:spcBef>
              <a:buClr>
                <a:schemeClr val="bg1"/>
              </a:buClr>
              <a:buSzTx/>
              <a:tabLst/>
              <a:defRPr/>
            </a:pPr>
            <a:endParaRPr lang="en-US" b="1" dirty="0" smtClean="0"/>
          </a:p>
        </p:txBody>
      </p:sp>
      <p:sp>
        <p:nvSpPr>
          <p:cNvPr id="9" name="Oval 22"/>
          <p:cNvSpPr>
            <a:spLocks noChangeArrowheads="1"/>
          </p:cNvSpPr>
          <p:nvPr/>
        </p:nvSpPr>
        <p:spPr bwMode="auto">
          <a:xfrm>
            <a:off x="3505798" y="799465"/>
            <a:ext cx="289019" cy="273050"/>
          </a:xfrm>
          <a:prstGeom prst="ellipse">
            <a:avLst/>
          </a:prstGeom>
          <a:solidFill>
            <a:schemeClr val="folHlink"/>
          </a:solidFill>
          <a:ln w="3175" algn="ctr">
            <a:solidFill>
              <a:schemeClr val="bg2"/>
            </a:solidFill>
            <a:round/>
            <a:headEnd/>
            <a:tailEnd/>
          </a:ln>
          <a:effectLst>
            <a:outerShdw dist="35921" dir="2700000" algn="ctr" rotWithShape="0">
              <a:srgbClr val="808080"/>
            </a:outerShdw>
          </a:effectLst>
        </p:spPr>
        <p:txBody>
          <a:bodyPr anchor="ctr" anchorCtr="1"/>
          <a:lstStyle/>
          <a:p>
            <a:pPr algn="ctr" eaLnBrk="0" hangingPunct="0">
              <a:lnSpc>
                <a:spcPct val="90000"/>
              </a:lnSpc>
              <a:spcBef>
                <a:spcPct val="30000"/>
              </a:spcBef>
              <a:buClr>
                <a:schemeClr val="bg1"/>
              </a:buClr>
              <a:buFont typeface="Webdings" pitchFamily="18" charset="2"/>
              <a:buNone/>
              <a:defRPr/>
            </a:pPr>
            <a:r>
              <a:rPr lang="en-US" sz="1300" b="1" dirty="0" smtClean="0">
                <a:solidFill>
                  <a:srgbClr val="FFFFFF"/>
                </a:solidFill>
              </a:rPr>
              <a:t>4</a:t>
            </a:r>
            <a:endParaRPr lang="en-US" sz="1300" b="1" dirty="0">
              <a:solidFill>
                <a:srgbClr val="FFFFFF"/>
              </a:solidFill>
            </a:endParaRPr>
          </a:p>
        </p:txBody>
      </p:sp>
      <p:sp>
        <p:nvSpPr>
          <p:cNvPr id="19" name="Isosceles Triangle 18"/>
          <p:cNvSpPr/>
          <p:nvPr/>
        </p:nvSpPr>
        <p:spPr bwMode="auto">
          <a:xfrm rot="5400000">
            <a:off x="3082409" y="5273756"/>
            <a:ext cx="1487488" cy="385484"/>
          </a:xfrm>
          <a:prstGeom prst="triangle">
            <a:avLst/>
          </a:prstGeom>
          <a:solidFill>
            <a:srgbClr val="DDDDDD">
              <a:alpha val="46001"/>
            </a:srgbClr>
          </a:solidFill>
          <a:ln w="9525" algn="ctr">
            <a:solidFill>
              <a:schemeClr val="bg1">
                <a:lumMod val="50000"/>
              </a:schemeClr>
            </a:solidFill>
            <a:miter lim="800000"/>
            <a:headEnd/>
            <a:tailEnd/>
          </a:ln>
          <a:effectLst/>
        </p:spPr>
        <p:txBody>
          <a:bodyPr rot="10800000" lIns="0" rIns="0" anchor="ctr"/>
          <a:lstStyle/>
          <a:p>
            <a:pPr marL="0" marR="0" indent="0" defTabSz="914400" eaLnBrk="0" latinLnBrk="0" hangingPunct="0">
              <a:lnSpc>
                <a:spcPct val="100000"/>
              </a:lnSpc>
              <a:buClrTx/>
              <a:buSzTx/>
              <a:buFontTx/>
              <a:buNone/>
              <a:tabLst/>
            </a:pPr>
            <a:endParaRPr lang="en-US" dirty="0" smtClean="0"/>
          </a:p>
        </p:txBody>
      </p:sp>
      <p:sp>
        <p:nvSpPr>
          <p:cNvPr id="20" name="Rectangle 19"/>
          <p:cNvSpPr/>
          <p:nvPr/>
        </p:nvSpPr>
        <p:spPr bwMode="auto">
          <a:xfrm>
            <a:off x="3768780" y="4722754"/>
            <a:ext cx="5885697" cy="1487487"/>
          </a:xfrm>
          <a:prstGeom prst="rect">
            <a:avLst/>
          </a:prstGeom>
          <a:solidFill>
            <a:schemeClr val="bg1"/>
          </a:solidFill>
          <a:ln w="3175" algn="ctr">
            <a:solidFill>
              <a:schemeClr val="bg2"/>
            </a:solidFill>
            <a:miter lim="800000"/>
            <a:headEnd/>
            <a:tailEnd/>
          </a:ln>
          <a:effectLst>
            <a:outerShdw dist="35921" dir="2700000" algn="ctr" rotWithShape="0">
              <a:srgbClr val="808080"/>
            </a:outerShdw>
          </a:effectLst>
        </p:spPr>
        <p:txBody>
          <a:bodyPr anchor="ctr" anchorCtr="0"/>
          <a:lstStyle/>
          <a:p>
            <a:pPr marL="284163" lvl="4" indent="-284163">
              <a:lnSpc>
                <a:spcPct val="80000"/>
              </a:lnSpc>
              <a:buFont typeface="Webdings" pitchFamily="18" charset="2"/>
              <a:buChar char="4"/>
              <a:defRPr/>
            </a:pPr>
            <a:r>
              <a:rPr lang="en-US" sz="1400" b="1" dirty="0" smtClean="0"/>
              <a:t>A GUI editor will allow people to easily change variables in existing content (e.g., minimum password length)</a:t>
            </a:r>
            <a:br>
              <a:rPr lang="en-US" sz="1400" b="1" dirty="0" smtClean="0"/>
            </a:br>
            <a:endParaRPr lang="en-US" sz="1400" b="1" dirty="0" smtClean="0"/>
          </a:p>
          <a:p>
            <a:pPr marL="284163" lvl="4" indent="-284163">
              <a:lnSpc>
                <a:spcPct val="80000"/>
              </a:lnSpc>
              <a:buFont typeface="Webdings" pitchFamily="18" charset="2"/>
              <a:buChar char="4"/>
              <a:defRPr/>
            </a:pPr>
            <a:r>
              <a:rPr lang="en-US" sz="1400" b="1" dirty="0" smtClean="0"/>
              <a:t>It will enable users to more quickly and easily generate appropriate content (XML is very hard (i.e., impractical) for humans to read efficiently</a:t>
            </a:r>
          </a:p>
        </p:txBody>
      </p:sp>
      <p:sp>
        <p:nvSpPr>
          <p:cNvPr id="21" name="Rounded Rectangle 20"/>
          <p:cNvSpPr/>
          <p:nvPr/>
        </p:nvSpPr>
        <p:spPr bwMode="auto">
          <a:xfrm>
            <a:off x="3158264" y="4722754"/>
            <a:ext cx="446623" cy="1487488"/>
          </a:xfrm>
          <a:prstGeom prst="roundRect">
            <a:avLst/>
          </a:prstGeom>
          <a:solidFill>
            <a:schemeClr val="accent5"/>
          </a:solidFill>
          <a:ln w="3175" algn="ctr">
            <a:solidFill>
              <a:schemeClr val="bg2"/>
            </a:solidFill>
            <a:round/>
            <a:headEnd/>
            <a:tailEnd/>
          </a:ln>
          <a:effectLst>
            <a:outerShdw dist="35921" dir="2700000" algn="ctr" rotWithShape="0">
              <a:srgbClr val="808080"/>
            </a:outerShdw>
          </a:effectLst>
        </p:spPr>
        <p:txBody>
          <a:bodyPr anchor="t" anchorCtr="0"/>
          <a:lstStyle/>
          <a:p>
            <a:pPr algn="ctr" eaLnBrk="0" hangingPunct="0">
              <a:lnSpc>
                <a:spcPct val="90000"/>
              </a:lnSpc>
              <a:spcBef>
                <a:spcPct val="30000"/>
              </a:spcBef>
              <a:buClr>
                <a:schemeClr val="bg1"/>
              </a:buClr>
              <a:buFontTx/>
              <a:buNone/>
              <a:defRPr/>
            </a:pPr>
            <a:endParaRPr lang="en-US" b="1" dirty="0" smtClean="0"/>
          </a:p>
        </p:txBody>
      </p:sp>
      <p:sp>
        <p:nvSpPr>
          <p:cNvPr id="22" name="TextBox 21"/>
          <p:cNvSpPr txBox="1"/>
          <p:nvPr/>
        </p:nvSpPr>
        <p:spPr>
          <a:xfrm rot="16200000">
            <a:off x="2906791" y="5299174"/>
            <a:ext cx="972075" cy="276999"/>
          </a:xfrm>
          <a:prstGeom prst="rect">
            <a:avLst/>
          </a:prstGeom>
          <a:noFill/>
        </p:spPr>
        <p:txBody>
          <a:bodyPr wrap="square" rtlCol="0">
            <a:spAutoFit/>
          </a:bodyPr>
          <a:lstStyle/>
          <a:p>
            <a:pPr algn="ctr"/>
            <a:r>
              <a:rPr lang="en-US" b="1" dirty="0" smtClean="0"/>
              <a:t>Editor</a:t>
            </a:r>
            <a:endParaRPr lang="en-US" b="1"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656328" y="1365113"/>
            <a:ext cx="8663565" cy="4680087"/>
          </a:xfrm>
        </p:spPr>
        <p:txBody>
          <a:bodyPr>
            <a:normAutofit/>
          </a:bodyPr>
          <a:lstStyle/>
          <a:p>
            <a:pPr marL="234950" lvl="3" indent="-234950">
              <a:buNone/>
              <a:defRPr/>
            </a:pPr>
            <a:r>
              <a:rPr lang="en-US" sz="1800" b="1" dirty="0" smtClean="0"/>
              <a:t>Integration of SCAP with SCAP compliant tools</a:t>
            </a:r>
          </a:p>
          <a:p>
            <a:pPr marL="404813" lvl="4" indent="-234950">
              <a:buSzPct val="80000"/>
              <a:buFont typeface="Webdings" pitchFamily="18" charset="2"/>
              <a:buChar char=""/>
              <a:defRPr/>
            </a:pPr>
            <a:r>
              <a:rPr lang="en-US" sz="1800" b="1" dirty="0" smtClean="0"/>
              <a:t>This is the problem solved by the basic technical implementation of SCAP.</a:t>
            </a:r>
          </a:p>
          <a:p>
            <a:pPr marL="404813" lvl="4" indent="-234950">
              <a:buSzPct val="80000"/>
              <a:buFont typeface="Webdings" pitchFamily="18" charset="2"/>
              <a:buChar char=""/>
              <a:defRPr/>
            </a:pPr>
            <a:r>
              <a:rPr lang="en-US" sz="1800" b="1" dirty="0" smtClean="0"/>
              <a:t>It is 90% solved, with some residual compatibility issues.</a:t>
            </a:r>
          </a:p>
          <a:p>
            <a:pPr marL="234950" lvl="3" indent="-234950">
              <a:buFont typeface="Webdings" pitchFamily="18" charset="2"/>
              <a:buChar char="4"/>
              <a:defRPr/>
            </a:pPr>
            <a:endParaRPr lang="en-US" sz="1800" b="1" dirty="0" smtClean="0"/>
          </a:p>
        </p:txBody>
      </p:sp>
      <p:sp>
        <p:nvSpPr>
          <p:cNvPr id="8" name="Title 1"/>
          <p:cNvSpPr>
            <a:spLocks noGrp="1"/>
          </p:cNvSpPr>
          <p:nvPr>
            <p:ph type="title"/>
          </p:nvPr>
        </p:nvSpPr>
        <p:spPr>
          <a:xfrm>
            <a:off x="457200" y="279400"/>
            <a:ext cx="8985250" cy="838200"/>
          </a:xfrm>
        </p:spPr>
        <p:txBody>
          <a:bodyPr/>
          <a:lstStyle/>
          <a:p>
            <a:r>
              <a:rPr lang="en-US" dirty="0" smtClean="0"/>
              <a:t>Obstacle</a:t>
            </a:r>
          </a:p>
        </p:txBody>
      </p:sp>
      <p:sp>
        <p:nvSpPr>
          <p:cNvPr id="9" name="Oval 22"/>
          <p:cNvSpPr>
            <a:spLocks noChangeArrowheads="1"/>
          </p:cNvSpPr>
          <p:nvPr/>
        </p:nvSpPr>
        <p:spPr bwMode="auto">
          <a:xfrm>
            <a:off x="1827768" y="792630"/>
            <a:ext cx="289019" cy="273050"/>
          </a:xfrm>
          <a:prstGeom prst="ellipse">
            <a:avLst/>
          </a:prstGeom>
          <a:solidFill>
            <a:schemeClr val="folHlink"/>
          </a:solidFill>
          <a:ln w="3175" algn="ctr">
            <a:solidFill>
              <a:schemeClr val="bg2"/>
            </a:solidFill>
            <a:round/>
            <a:headEnd/>
            <a:tailEnd/>
          </a:ln>
          <a:effectLst>
            <a:outerShdw dist="35921" dir="2700000" algn="ctr" rotWithShape="0">
              <a:srgbClr val="808080"/>
            </a:outerShdw>
          </a:effectLst>
        </p:spPr>
        <p:txBody>
          <a:bodyPr anchor="ctr" anchorCtr="1"/>
          <a:lstStyle/>
          <a:p>
            <a:pPr algn="ctr" eaLnBrk="0" hangingPunct="0">
              <a:lnSpc>
                <a:spcPct val="90000"/>
              </a:lnSpc>
              <a:spcBef>
                <a:spcPct val="30000"/>
              </a:spcBef>
              <a:buClr>
                <a:schemeClr val="bg1"/>
              </a:buClr>
              <a:buFont typeface="Webdings" pitchFamily="18" charset="2"/>
              <a:buNone/>
              <a:defRPr/>
            </a:pPr>
            <a:r>
              <a:rPr lang="en-US" sz="1300" b="1" dirty="0" smtClean="0">
                <a:solidFill>
                  <a:srgbClr val="FFFFFF"/>
                </a:solidFill>
              </a:rPr>
              <a:t>5</a:t>
            </a:r>
            <a:endParaRPr lang="en-US" sz="1300" b="1" dirty="0">
              <a:solidFill>
                <a:srgbClr val="FFFFFF"/>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itle 33"/>
          <p:cNvSpPr>
            <a:spLocks noGrp="1"/>
          </p:cNvSpPr>
          <p:nvPr>
            <p:ph type="title"/>
          </p:nvPr>
        </p:nvSpPr>
        <p:spPr>
          <a:xfrm>
            <a:off x="389427" y="452289"/>
            <a:ext cx="8985250" cy="655583"/>
          </a:xfrm>
        </p:spPr>
        <p:txBody>
          <a:bodyPr/>
          <a:lstStyle/>
          <a:p>
            <a:r>
              <a:rPr lang="en-US" dirty="0" smtClean="0"/>
              <a:t>Addressing Obstacle     : Integrating SCAP with SCAP compliant tools</a:t>
            </a:r>
            <a:endParaRPr lang="en-US" dirty="0"/>
          </a:p>
        </p:txBody>
      </p:sp>
      <p:sp>
        <p:nvSpPr>
          <p:cNvPr id="9" name="Oval 22"/>
          <p:cNvSpPr>
            <a:spLocks noChangeArrowheads="1"/>
          </p:cNvSpPr>
          <p:nvPr/>
        </p:nvSpPr>
        <p:spPr bwMode="auto">
          <a:xfrm>
            <a:off x="3505798" y="458089"/>
            <a:ext cx="289019" cy="273050"/>
          </a:xfrm>
          <a:prstGeom prst="ellipse">
            <a:avLst/>
          </a:prstGeom>
          <a:solidFill>
            <a:schemeClr val="folHlink"/>
          </a:solidFill>
          <a:ln w="3175" algn="ctr">
            <a:solidFill>
              <a:schemeClr val="bg2"/>
            </a:solidFill>
            <a:round/>
            <a:headEnd/>
            <a:tailEnd/>
          </a:ln>
          <a:effectLst>
            <a:outerShdw dist="35921" dir="2700000" algn="ctr" rotWithShape="0">
              <a:srgbClr val="808080"/>
            </a:outerShdw>
          </a:effectLst>
        </p:spPr>
        <p:txBody>
          <a:bodyPr anchor="ctr" anchorCtr="1"/>
          <a:lstStyle/>
          <a:p>
            <a:pPr algn="ctr" eaLnBrk="0" hangingPunct="0">
              <a:lnSpc>
                <a:spcPct val="90000"/>
              </a:lnSpc>
              <a:spcBef>
                <a:spcPct val="30000"/>
              </a:spcBef>
              <a:buClr>
                <a:schemeClr val="bg1"/>
              </a:buClr>
              <a:buFont typeface="Webdings" pitchFamily="18" charset="2"/>
              <a:buNone/>
              <a:defRPr/>
            </a:pPr>
            <a:r>
              <a:rPr lang="en-US" sz="1300" b="1" dirty="0" smtClean="0">
                <a:solidFill>
                  <a:srgbClr val="FFFFFF"/>
                </a:solidFill>
              </a:rPr>
              <a:t>5</a:t>
            </a:r>
            <a:endParaRPr lang="en-US" sz="1300" b="1" dirty="0">
              <a:solidFill>
                <a:srgbClr val="FFFFFF"/>
              </a:solidFill>
            </a:endParaRPr>
          </a:p>
        </p:txBody>
      </p:sp>
      <p:pic>
        <p:nvPicPr>
          <p:cNvPr id="15" name="Picture 2" descr="http://www.greenbergresearch.net/images/Computer%20Terminal.jpg"/>
          <p:cNvPicPr>
            <a:picLocks noChangeAspect="1" noChangeArrowheads="1"/>
          </p:cNvPicPr>
          <p:nvPr/>
        </p:nvPicPr>
        <p:blipFill>
          <a:blip r:embed="rId2" cstate="print"/>
          <a:srcRect/>
          <a:stretch>
            <a:fillRect/>
          </a:stretch>
        </p:blipFill>
        <p:spPr bwMode="auto">
          <a:xfrm>
            <a:off x="8751239" y="4390454"/>
            <a:ext cx="1159074" cy="888999"/>
          </a:xfrm>
          <a:prstGeom prst="rect">
            <a:avLst/>
          </a:prstGeom>
          <a:noFill/>
        </p:spPr>
      </p:pic>
      <p:sp>
        <p:nvSpPr>
          <p:cNvPr id="30" name="Rounded Rectangle 29"/>
          <p:cNvSpPr/>
          <p:nvPr/>
        </p:nvSpPr>
        <p:spPr bwMode="auto">
          <a:xfrm>
            <a:off x="7594451" y="3502391"/>
            <a:ext cx="1262994" cy="850460"/>
          </a:xfrm>
          <a:prstGeom prst="roundRect">
            <a:avLst/>
          </a:prstGeom>
          <a:solidFill>
            <a:schemeClr val="tx1">
              <a:lumMod val="50000"/>
              <a:lumOff val="50000"/>
            </a:schemeClr>
          </a:solidFill>
          <a:ln w="3175" algn="ctr">
            <a:solidFill>
              <a:schemeClr val="bg2"/>
            </a:solidFill>
            <a:round/>
            <a:headEnd/>
            <a:tailEnd/>
          </a:ln>
          <a:effectLst>
            <a:outerShdw dist="35921" dir="2700000" algn="ctr" rotWithShape="0">
              <a:srgbClr val="808080"/>
            </a:outerShdw>
          </a:effectLst>
        </p:spPr>
        <p:txBody>
          <a:bodyPr anchor="ctr" anchorCtr="1"/>
          <a:lstStyle/>
          <a:p>
            <a:pPr algn="ctr" eaLnBrk="0" hangingPunct="0">
              <a:lnSpc>
                <a:spcPct val="90000"/>
              </a:lnSpc>
              <a:spcBef>
                <a:spcPct val="30000"/>
              </a:spcBef>
              <a:buClr>
                <a:schemeClr val="bg1"/>
              </a:buClr>
              <a:defRPr/>
            </a:pPr>
            <a:r>
              <a:rPr lang="en-US" b="1" dirty="0" smtClean="0">
                <a:solidFill>
                  <a:srgbClr val="FFFFFF"/>
                </a:solidFill>
              </a:rPr>
              <a:t>SCAP Sensors</a:t>
            </a:r>
          </a:p>
        </p:txBody>
      </p:sp>
      <p:sp>
        <p:nvSpPr>
          <p:cNvPr id="47" name="Can 46"/>
          <p:cNvSpPr/>
          <p:nvPr/>
        </p:nvSpPr>
        <p:spPr bwMode="auto">
          <a:xfrm>
            <a:off x="1981051" y="2932806"/>
            <a:ext cx="1155700" cy="3287713"/>
          </a:xfrm>
          <a:prstGeom prst="can">
            <a:avLst/>
          </a:prstGeom>
          <a:solidFill>
            <a:schemeClr val="accent6">
              <a:lumMod val="75000"/>
            </a:schemeClr>
          </a:solidFill>
          <a:ln w="3175" algn="ctr">
            <a:solidFill>
              <a:schemeClr val="bg2"/>
            </a:solidFill>
            <a:round/>
            <a:headEnd/>
            <a:tailEnd/>
          </a:ln>
          <a:effectLst>
            <a:outerShdw dist="35921" dir="2700000" algn="ctr" rotWithShape="0">
              <a:srgbClr val="808080"/>
            </a:outerShdw>
          </a:effectLst>
        </p:spPr>
        <p:txBody>
          <a:bodyPr anchor="ctr" anchorCtr="1"/>
          <a:lstStyle/>
          <a:p>
            <a:pPr marL="0" marR="0" indent="0" algn="ctr" defTabSz="914400" eaLnBrk="0" latinLnBrk="0" hangingPunct="0">
              <a:lnSpc>
                <a:spcPct val="90000"/>
              </a:lnSpc>
              <a:spcBef>
                <a:spcPct val="30000"/>
              </a:spcBef>
              <a:buClr>
                <a:schemeClr val="bg1"/>
              </a:buClr>
              <a:buSzTx/>
              <a:tabLst/>
              <a:defRPr/>
            </a:pPr>
            <a:r>
              <a:rPr lang="en-US" b="1" dirty="0" smtClean="0"/>
              <a:t>Federal</a:t>
            </a:r>
            <a:br>
              <a:rPr lang="en-US" b="1" dirty="0" smtClean="0"/>
            </a:br>
            <a:r>
              <a:rPr lang="en-US" b="1" dirty="0" smtClean="0"/>
              <a:t>Content</a:t>
            </a:r>
            <a:br>
              <a:rPr lang="en-US" b="1" dirty="0" smtClean="0"/>
            </a:br>
            <a:r>
              <a:rPr lang="en-US" b="1" dirty="0" smtClean="0"/>
              <a:t>Repository</a:t>
            </a:r>
          </a:p>
          <a:p>
            <a:pPr marL="0" marR="0" indent="0" algn="ctr" defTabSz="914400" eaLnBrk="0" latinLnBrk="0" hangingPunct="0">
              <a:lnSpc>
                <a:spcPct val="90000"/>
              </a:lnSpc>
              <a:spcBef>
                <a:spcPct val="30000"/>
              </a:spcBef>
              <a:buClr>
                <a:schemeClr val="bg1"/>
              </a:buClr>
              <a:buSzTx/>
              <a:tabLst/>
              <a:defRPr/>
            </a:pPr>
            <a:endParaRPr lang="en-US" b="1" dirty="0" smtClean="0"/>
          </a:p>
          <a:p>
            <a:pPr marL="0" marR="0" indent="0" algn="ctr" defTabSz="914400" eaLnBrk="0" latinLnBrk="0" hangingPunct="0">
              <a:lnSpc>
                <a:spcPct val="90000"/>
              </a:lnSpc>
              <a:spcBef>
                <a:spcPct val="30000"/>
              </a:spcBef>
              <a:buClr>
                <a:schemeClr val="bg1"/>
              </a:buClr>
              <a:buSzTx/>
              <a:tabLst/>
              <a:defRPr/>
            </a:pPr>
            <a:endParaRPr lang="en-US" b="1" dirty="0" smtClean="0"/>
          </a:p>
          <a:p>
            <a:pPr marL="0" marR="0" indent="0" algn="ctr" defTabSz="914400" eaLnBrk="0" latinLnBrk="0" hangingPunct="0">
              <a:lnSpc>
                <a:spcPct val="90000"/>
              </a:lnSpc>
              <a:spcBef>
                <a:spcPct val="30000"/>
              </a:spcBef>
              <a:buClr>
                <a:schemeClr val="bg1"/>
              </a:buClr>
              <a:buSzTx/>
              <a:tabLst/>
              <a:defRPr/>
            </a:pPr>
            <a:endParaRPr lang="en-US" b="1" dirty="0" smtClean="0"/>
          </a:p>
          <a:p>
            <a:pPr marL="0" marR="0" indent="0" algn="ctr" defTabSz="914400" eaLnBrk="0" latinLnBrk="0" hangingPunct="0">
              <a:lnSpc>
                <a:spcPct val="90000"/>
              </a:lnSpc>
              <a:spcBef>
                <a:spcPct val="30000"/>
              </a:spcBef>
              <a:buClr>
                <a:schemeClr val="bg1"/>
              </a:buClr>
              <a:buSzTx/>
              <a:tabLst/>
              <a:defRPr/>
            </a:pPr>
            <a:endParaRPr lang="en-US" b="1" dirty="0" smtClean="0"/>
          </a:p>
          <a:p>
            <a:pPr marL="0" marR="0" indent="0" algn="ctr" defTabSz="914400" eaLnBrk="0" latinLnBrk="0" hangingPunct="0">
              <a:lnSpc>
                <a:spcPct val="90000"/>
              </a:lnSpc>
              <a:spcBef>
                <a:spcPct val="30000"/>
              </a:spcBef>
              <a:buClr>
                <a:schemeClr val="bg1"/>
              </a:buClr>
              <a:buSzTx/>
              <a:tabLst/>
              <a:defRPr/>
            </a:pPr>
            <a:endParaRPr lang="en-US" b="1" dirty="0" smtClean="0"/>
          </a:p>
          <a:p>
            <a:pPr marL="0" marR="0" indent="0" algn="ctr" defTabSz="914400" eaLnBrk="0" latinLnBrk="0" hangingPunct="0">
              <a:lnSpc>
                <a:spcPct val="90000"/>
              </a:lnSpc>
              <a:spcBef>
                <a:spcPct val="30000"/>
              </a:spcBef>
              <a:buClr>
                <a:schemeClr val="bg1"/>
              </a:buClr>
              <a:buSzTx/>
              <a:tabLst/>
              <a:defRPr/>
            </a:pPr>
            <a:endParaRPr lang="en-US" b="1" dirty="0" smtClean="0"/>
          </a:p>
        </p:txBody>
      </p:sp>
      <p:sp>
        <p:nvSpPr>
          <p:cNvPr id="53" name="Left Arrow 52"/>
          <p:cNvSpPr/>
          <p:nvPr/>
        </p:nvSpPr>
        <p:spPr bwMode="auto">
          <a:xfrm flipH="1">
            <a:off x="3162147" y="3637615"/>
            <a:ext cx="4443413" cy="265475"/>
          </a:xfrm>
          <a:prstGeom prst="leftArrow">
            <a:avLst/>
          </a:prstGeom>
          <a:solidFill>
            <a:srgbClr val="C00000"/>
          </a:solidFill>
          <a:ln w="3175" algn="ctr">
            <a:solidFill>
              <a:schemeClr val="bg2"/>
            </a:solidFill>
            <a:round/>
            <a:headEnd/>
            <a:tailEnd/>
          </a:ln>
          <a:effectLst>
            <a:outerShdw dist="35921" dir="2700000" algn="ctr" rotWithShape="0">
              <a:srgbClr val="808080"/>
            </a:outerShdw>
          </a:effectLst>
        </p:spPr>
        <p:txBody>
          <a:bodyPr anchor="ctr" anchorCtr="1"/>
          <a:lstStyle/>
          <a:p>
            <a:pPr algn="ctr" eaLnBrk="0" hangingPunct="0">
              <a:lnSpc>
                <a:spcPct val="90000"/>
              </a:lnSpc>
              <a:spcBef>
                <a:spcPct val="30000"/>
              </a:spcBef>
              <a:buClr>
                <a:schemeClr val="bg1"/>
              </a:buClr>
              <a:buFontTx/>
              <a:buNone/>
              <a:defRPr/>
            </a:pPr>
            <a:r>
              <a:rPr lang="en-US" sz="1000" b="1" dirty="0" smtClean="0">
                <a:solidFill>
                  <a:srgbClr val="FFFFFF"/>
                </a:solidFill>
                <a:latin typeface="Arial" charset="0"/>
              </a:rPr>
              <a:t>SCAP </a:t>
            </a:r>
            <a:r>
              <a:rPr lang="en-US" sz="1000" b="1" dirty="0" smtClean="0">
                <a:solidFill>
                  <a:srgbClr val="FFFFFF"/>
                </a:solidFill>
              </a:rPr>
              <a:t>Streams</a:t>
            </a:r>
            <a:r>
              <a:rPr lang="en-US" sz="1000" b="1" dirty="0" smtClean="0">
                <a:solidFill>
                  <a:srgbClr val="FFFFFF"/>
                </a:solidFill>
                <a:latin typeface="Arial" charset="0"/>
              </a:rPr>
              <a:t> </a:t>
            </a:r>
          </a:p>
        </p:txBody>
      </p:sp>
      <p:sp>
        <p:nvSpPr>
          <p:cNvPr id="55" name="Left Arrow 54"/>
          <p:cNvSpPr/>
          <p:nvPr/>
        </p:nvSpPr>
        <p:spPr bwMode="auto">
          <a:xfrm rot="10800000" flipH="1">
            <a:off x="3149450" y="3993212"/>
            <a:ext cx="4456113" cy="265475"/>
          </a:xfrm>
          <a:prstGeom prst="leftArrow">
            <a:avLst/>
          </a:prstGeom>
          <a:solidFill>
            <a:srgbClr val="C00000"/>
          </a:solidFill>
          <a:ln w="3175" algn="ctr">
            <a:solidFill>
              <a:schemeClr val="bg2"/>
            </a:solidFill>
            <a:round/>
            <a:headEnd/>
            <a:tailEnd/>
          </a:ln>
          <a:effectLst>
            <a:outerShdw dist="35921" dir="2700000" algn="ctr" rotWithShape="0">
              <a:srgbClr val="808080"/>
            </a:outerShdw>
          </a:effectLst>
        </p:spPr>
        <p:txBody>
          <a:bodyPr anchor="ctr" anchorCtr="1"/>
          <a:lstStyle/>
          <a:p>
            <a:pPr algn="ctr" eaLnBrk="0" hangingPunct="0">
              <a:lnSpc>
                <a:spcPct val="90000"/>
              </a:lnSpc>
              <a:spcBef>
                <a:spcPct val="30000"/>
              </a:spcBef>
              <a:buClr>
                <a:schemeClr val="bg1"/>
              </a:buClr>
              <a:buFontTx/>
              <a:buNone/>
              <a:defRPr/>
            </a:pPr>
            <a:endParaRPr lang="en-US" sz="1000" b="1" dirty="0" smtClean="0">
              <a:solidFill>
                <a:srgbClr val="FFFFFF"/>
              </a:solidFill>
              <a:latin typeface="Arial" charset="0"/>
            </a:endParaRPr>
          </a:p>
        </p:txBody>
      </p:sp>
      <p:sp>
        <p:nvSpPr>
          <p:cNvPr id="57" name="Rectangle 56"/>
          <p:cNvSpPr/>
          <p:nvPr/>
        </p:nvSpPr>
        <p:spPr>
          <a:xfrm>
            <a:off x="4818845" y="4015121"/>
            <a:ext cx="1072730" cy="230832"/>
          </a:xfrm>
          <a:prstGeom prst="rect">
            <a:avLst/>
          </a:prstGeom>
        </p:spPr>
        <p:txBody>
          <a:bodyPr wrap="none">
            <a:spAutoFit/>
          </a:bodyPr>
          <a:lstStyle/>
          <a:p>
            <a:pPr algn="ctr" eaLnBrk="0" hangingPunct="0">
              <a:lnSpc>
                <a:spcPct val="90000"/>
              </a:lnSpc>
              <a:spcBef>
                <a:spcPct val="30000"/>
              </a:spcBef>
              <a:buClr>
                <a:schemeClr val="bg1"/>
              </a:buClr>
              <a:buFontTx/>
              <a:buNone/>
              <a:defRPr/>
            </a:pPr>
            <a:r>
              <a:rPr lang="en-US" sz="1000" b="1" dirty="0" smtClean="0">
                <a:solidFill>
                  <a:srgbClr val="FFFFFF"/>
                </a:solidFill>
              </a:rPr>
              <a:t>SCAP Results </a:t>
            </a:r>
          </a:p>
        </p:txBody>
      </p:sp>
      <p:sp>
        <p:nvSpPr>
          <p:cNvPr id="59" name="Bent Arrow 58"/>
          <p:cNvSpPr/>
          <p:nvPr/>
        </p:nvSpPr>
        <p:spPr bwMode="auto">
          <a:xfrm rot="5400000">
            <a:off x="8920807" y="3885725"/>
            <a:ext cx="571500" cy="506412"/>
          </a:xfrm>
          <a:prstGeom prst="bentArrow">
            <a:avLst/>
          </a:prstGeom>
          <a:solidFill>
            <a:schemeClr val="bg2">
              <a:lumMod val="20000"/>
              <a:lumOff val="80000"/>
            </a:schemeClr>
          </a:solidFill>
          <a:ln w="3175" algn="ctr">
            <a:solidFill>
              <a:schemeClr val="bg2"/>
            </a:solidFill>
            <a:round/>
            <a:headEnd/>
            <a:tailEnd/>
          </a:ln>
          <a:effectLst>
            <a:outerShdw dist="35921" dir="2700000" algn="ctr" rotWithShape="0">
              <a:srgbClr val="808080"/>
            </a:outerShdw>
          </a:effectLst>
        </p:spPr>
        <p:txBody>
          <a:bodyPr anchor="ctr" anchorCtr="1"/>
          <a:lstStyle/>
          <a:p>
            <a:pPr marL="0" marR="0" indent="0" algn="ctr" defTabSz="914400" eaLnBrk="0" latinLnBrk="0" hangingPunct="0">
              <a:lnSpc>
                <a:spcPct val="90000"/>
              </a:lnSpc>
              <a:spcBef>
                <a:spcPct val="30000"/>
              </a:spcBef>
              <a:buClr>
                <a:schemeClr val="bg1"/>
              </a:buClr>
              <a:buSzTx/>
              <a:tabLst/>
              <a:defRPr/>
            </a:pPr>
            <a:endParaRPr lang="en-US" sz="1000" b="1" dirty="0" smtClean="0">
              <a:solidFill>
                <a:srgbClr val="FFFFFF"/>
              </a:solidFill>
            </a:endParaRPr>
          </a:p>
        </p:txBody>
      </p:sp>
      <p:sp>
        <p:nvSpPr>
          <p:cNvPr id="65" name="Rectangle 64"/>
          <p:cNvSpPr/>
          <p:nvPr/>
        </p:nvSpPr>
        <p:spPr bwMode="auto">
          <a:xfrm>
            <a:off x="2146151" y="4506337"/>
            <a:ext cx="3405809" cy="743844"/>
          </a:xfrm>
          <a:prstGeom prst="rect">
            <a:avLst/>
          </a:prstGeom>
          <a:solidFill>
            <a:schemeClr val="bg1"/>
          </a:solidFill>
          <a:ln w="3175" algn="ctr">
            <a:solidFill>
              <a:schemeClr val="bg2"/>
            </a:solidFill>
            <a:miter lim="800000"/>
            <a:headEnd/>
            <a:tailEnd/>
          </a:ln>
          <a:effectLst>
            <a:outerShdw dist="35921" dir="2700000" algn="ctr" rotWithShape="0">
              <a:srgbClr val="808080"/>
            </a:outerShdw>
          </a:effectLst>
        </p:spPr>
        <p:txBody>
          <a:bodyPr anchor="ctr"/>
          <a:lstStyle/>
          <a:p>
            <a:pPr marL="0" marR="0" indent="0" defTabSz="914400" latinLnBrk="0">
              <a:lnSpc>
                <a:spcPct val="80000"/>
              </a:lnSpc>
              <a:spcBef>
                <a:spcPct val="0"/>
              </a:spcBef>
              <a:buSzTx/>
              <a:buFont typeface="Webdings" pitchFamily="18" charset="2"/>
              <a:buNone/>
              <a:tabLst/>
              <a:defRPr/>
            </a:pPr>
            <a:endParaRPr lang="en-US" dirty="0"/>
          </a:p>
        </p:txBody>
      </p:sp>
      <p:sp>
        <p:nvSpPr>
          <p:cNvPr id="66" name="TextBox 65"/>
          <p:cNvSpPr txBox="1"/>
          <p:nvPr/>
        </p:nvSpPr>
        <p:spPr>
          <a:xfrm>
            <a:off x="2109195" y="4501378"/>
            <a:ext cx="2894456" cy="769441"/>
          </a:xfrm>
          <a:prstGeom prst="rect">
            <a:avLst/>
          </a:prstGeom>
          <a:noFill/>
        </p:spPr>
        <p:txBody>
          <a:bodyPr wrap="square" rtlCol="0">
            <a:spAutoFit/>
          </a:bodyPr>
          <a:lstStyle/>
          <a:p>
            <a:pPr algn="l"/>
            <a:r>
              <a:rPr lang="en-US" sz="1100" dirty="0" smtClean="0">
                <a:solidFill>
                  <a:schemeClr val="tx1"/>
                </a:solidFill>
              </a:rPr>
              <a:t>SCAP content is pulled from the repository and is used to drive sensors on systems to return test results back to repository.  SCAP replaces manual process to save cost</a:t>
            </a:r>
            <a:endParaRPr lang="en-US" sz="1100" dirty="0">
              <a:solidFill>
                <a:schemeClr val="tx1"/>
              </a:solidFill>
            </a:endParaRPr>
          </a:p>
        </p:txBody>
      </p:sp>
      <p:sp>
        <p:nvSpPr>
          <p:cNvPr id="67" name="AutoShape 4"/>
          <p:cNvSpPr>
            <a:spLocks noChangeArrowheads="1"/>
          </p:cNvSpPr>
          <p:nvPr/>
        </p:nvSpPr>
        <p:spPr bwMode="auto">
          <a:xfrm>
            <a:off x="2120751" y="4151907"/>
            <a:ext cx="3429000" cy="361674"/>
          </a:xfrm>
          <a:prstGeom prst="triangle">
            <a:avLst>
              <a:gd name="adj" fmla="val 49028"/>
            </a:avLst>
          </a:prstGeom>
          <a:solidFill>
            <a:srgbClr val="DDDDDD">
              <a:alpha val="46001"/>
            </a:srgbClr>
          </a:solidFill>
          <a:ln w="9525" algn="ctr">
            <a:solidFill>
              <a:schemeClr val="bg1">
                <a:lumMod val="50000"/>
              </a:schemeClr>
            </a:solidFill>
            <a:miter lim="800000"/>
            <a:headEnd/>
            <a:tailEnd/>
          </a:ln>
          <a:effectLst/>
        </p:spPr>
        <p:txBody>
          <a:bodyPr rot="10800000" lIns="0" rIns="0" anchor="ctr"/>
          <a:lstStyle/>
          <a:p>
            <a:endParaRPr lang="en-US" dirty="0"/>
          </a:p>
        </p:txBody>
      </p:sp>
      <p:sp>
        <p:nvSpPr>
          <p:cNvPr id="74" name="Left Arrow 73"/>
          <p:cNvSpPr/>
          <p:nvPr/>
        </p:nvSpPr>
        <p:spPr bwMode="auto">
          <a:xfrm rot="10800000" flipH="1">
            <a:off x="8826351" y="3790009"/>
            <a:ext cx="254000" cy="253671"/>
          </a:xfrm>
          <a:prstGeom prst="leftArrow">
            <a:avLst/>
          </a:prstGeom>
          <a:solidFill>
            <a:schemeClr val="bg2">
              <a:lumMod val="20000"/>
              <a:lumOff val="80000"/>
            </a:schemeClr>
          </a:solidFill>
          <a:ln w="3175" algn="ctr">
            <a:solidFill>
              <a:schemeClr val="bg2"/>
            </a:solidFill>
            <a:round/>
            <a:headEnd/>
            <a:tailEnd/>
          </a:ln>
          <a:effectLst>
            <a:outerShdw dist="35921" dir="2700000" algn="ctr" rotWithShape="0">
              <a:srgbClr val="808080"/>
            </a:outerShdw>
          </a:effectLst>
        </p:spPr>
        <p:txBody>
          <a:bodyPr anchor="ctr" anchorCtr="1"/>
          <a:lstStyle/>
          <a:p>
            <a:pPr algn="ctr" eaLnBrk="0" hangingPunct="0">
              <a:lnSpc>
                <a:spcPct val="90000"/>
              </a:lnSpc>
              <a:spcBef>
                <a:spcPct val="30000"/>
              </a:spcBef>
              <a:buClr>
                <a:schemeClr val="bg1"/>
              </a:buClr>
              <a:buFontTx/>
              <a:buNone/>
              <a:defRPr/>
            </a:pPr>
            <a:endParaRPr lang="en-US" sz="1000" b="1" dirty="0" smtClean="0">
              <a:solidFill>
                <a:srgbClr val="FFFFFF"/>
              </a:solidFill>
              <a:latin typeface="Arial" charset="0"/>
            </a:endParaRPr>
          </a:p>
        </p:txBody>
      </p:sp>
      <p:sp>
        <p:nvSpPr>
          <p:cNvPr id="76" name="Rectangle 75"/>
          <p:cNvSpPr/>
          <p:nvPr/>
        </p:nvSpPr>
        <p:spPr bwMode="auto">
          <a:xfrm>
            <a:off x="9016851" y="3859531"/>
            <a:ext cx="192087" cy="120650"/>
          </a:xfrm>
          <a:prstGeom prst="rect">
            <a:avLst/>
          </a:prstGeom>
          <a:solidFill>
            <a:schemeClr val="bg2">
              <a:lumMod val="20000"/>
              <a:lumOff val="80000"/>
            </a:schemeClr>
          </a:solidFill>
          <a:ln w="9525" cap="flat" cmpd="sng" algn="ctr">
            <a:noFill/>
            <a:prstDash val="solid"/>
            <a:round/>
            <a:headEnd type="none" w="med" len="med"/>
            <a:tailEnd type="none" w="med" len="med"/>
          </a:ln>
          <a:effectLst/>
        </p:spPr>
        <p:txBody>
          <a:bodyPr vert="horz" wrap="none" lIns="45720" tIns="45720" rIns="4572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Arial" charset="0"/>
            </a:endParaRPr>
          </a:p>
        </p:txBody>
      </p:sp>
      <p:pic>
        <p:nvPicPr>
          <p:cNvPr id="87" name="Picture 6" descr="http://learnoandp.com/dollar-sign.jpg"/>
          <p:cNvPicPr>
            <a:picLocks noChangeAspect="1" noChangeArrowheads="1"/>
          </p:cNvPicPr>
          <p:nvPr/>
        </p:nvPicPr>
        <p:blipFill>
          <a:blip r:embed="rId3" cstate="print"/>
          <a:srcRect/>
          <a:stretch>
            <a:fillRect/>
          </a:stretch>
        </p:blipFill>
        <p:spPr bwMode="auto">
          <a:xfrm>
            <a:off x="5009686" y="4638919"/>
            <a:ext cx="434561" cy="509251"/>
          </a:xfrm>
          <a:prstGeom prst="rect">
            <a:avLst/>
          </a:prstGeom>
          <a:solidFill>
            <a:schemeClr val="tx1">
              <a:lumMod val="50000"/>
              <a:lumOff val="50000"/>
            </a:schemeClr>
          </a:solidFill>
          <a:ln w="3175" algn="ctr">
            <a:solidFill>
              <a:schemeClr val="bg2"/>
            </a:solidFill>
            <a:round/>
            <a:headEnd/>
            <a:tailEnd/>
          </a:ln>
          <a:effectLst>
            <a:outerShdw dist="35921" dir="2700000" algn="ctr" rotWithShape="0">
              <a:srgbClr val="808080"/>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2000"/>
                                        <p:tgtEl>
                                          <p:spTgt spid="1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0"/>
                                        </p:tgtEl>
                                        <p:attrNameLst>
                                          <p:attrName>style.visibility</p:attrName>
                                        </p:attrNameLst>
                                      </p:cBhvr>
                                      <p:to>
                                        <p:strVal val="visible"/>
                                      </p:to>
                                    </p:set>
                                    <p:animEffect transition="in" filter="fade">
                                      <p:cBhvr>
                                        <p:cTn id="10" dur="2000"/>
                                        <p:tgtEl>
                                          <p:spTgt spid="3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3"/>
                                        </p:tgtEl>
                                        <p:attrNameLst>
                                          <p:attrName>style.visibility</p:attrName>
                                        </p:attrNameLst>
                                      </p:cBhvr>
                                      <p:to>
                                        <p:strVal val="visible"/>
                                      </p:to>
                                    </p:set>
                                    <p:animEffect transition="in" filter="fade">
                                      <p:cBhvr>
                                        <p:cTn id="13" dur="2000"/>
                                        <p:tgtEl>
                                          <p:spTgt spid="5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5"/>
                                        </p:tgtEl>
                                        <p:attrNameLst>
                                          <p:attrName>style.visibility</p:attrName>
                                        </p:attrNameLst>
                                      </p:cBhvr>
                                      <p:to>
                                        <p:strVal val="visible"/>
                                      </p:to>
                                    </p:set>
                                    <p:animEffect transition="in" filter="fade">
                                      <p:cBhvr>
                                        <p:cTn id="16" dur="2000"/>
                                        <p:tgtEl>
                                          <p:spTgt spid="5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57"/>
                                        </p:tgtEl>
                                        <p:attrNameLst>
                                          <p:attrName>style.visibility</p:attrName>
                                        </p:attrNameLst>
                                      </p:cBhvr>
                                      <p:to>
                                        <p:strVal val="visible"/>
                                      </p:to>
                                    </p:set>
                                    <p:animEffect transition="in" filter="fade">
                                      <p:cBhvr>
                                        <p:cTn id="19" dur="2000"/>
                                        <p:tgtEl>
                                          <p:spTgt spid="57"/>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59"/>
                                        </p:tgtEl>
                                        <p:attrNameLst>
                                          <p:attrName>style.visibility</p:attrName>
                                        </p:attrNameLst>
                                      </p:cBhvr>
                                      <p:to>
                                        <p:strVal val="visible"/>
                                      </p:to>
                                    </p:set>
                                    <p:animEffect transition="in" filter="fade">
                                      <p:cBhvr>
                                        <p:cTn id="22" dur="2000"/>
                                        <p:tgtEl>
                                          <p:spTgt spid="59"/>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65"/>
                                        </p:tgtEl>
                                        <p:attrNameLst>
                                          <p:attrName>style.visibility</p:attrName>
                                        </p:attrNameLst>
                                      </p:cBhvr>
                                      <p:to>
                                        <p:strVal val="visible"/>
                                      </p:to>
                                    </p:set>
                                    <p:animEffect transition="in" filter="fade">
                                      <p:cBhvr>
                                        <p:cTn id="25" dur="2000"/>
                                        <p:tgtEl>
                                          <p:spTgt spid="65"/>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66"/>
                                        </p:tgtEl>
                                        <p:attrNameLst>
                                          <p:attrName>style.visibility</p:attrName>
                                        </p:attrNameLst>
                                      </p:cBhvr>
                                      <p:to>
                                        <p:strVal val="visible"/>
                                      </p:to>
                                    </p:set>
                                    <p:animEffect transition="in" filter="fade">
                                      <p:cBhvr>
                                        <p:cTn id="28" dur="2000"/>
                                        <p:tgtEl>
                                          <p:spTgt spid="66"/>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67"/>
                                        </p:tgtEl>
                                        <p:attrNameLst>
                                          <p:attrName>style.visibility</p:attrName>
                                        </p:attrNameLst>
                                      </p:cBhvr>
                                      <p:to>
                                        <p:strVal val="visible"/>
                                      </p:to>
                                    </p:set>
                                    <p:animEffect transition="in" filter="fade">
                                      <p:cBhvr>
                                        <p:cTn id="31" dur="2000"/>
                                        <p:tgtEl>
                                          <p:spTgt spid="67"/>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4"/>
                                        </p:tgtEl>
                                        <p:attrNameLst>
                                          <p:attrName>style.visibility</p:attrName>
                                        </p:attrNameLst>
                                      </p:cBhvr>
                                      <p:to>
                                        <p:strVal val="visible"/>
                                      </p:to>
                                    </p:set>
                                    <p:animEffect transition="in" filter="fade">
                                      <p:cBhvr>
                                        <p:cTn id="34" dur="2000"/>
                                        <p:tgtEl>
                                          <p:spTgt spid="74"/>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6"/>
                                        </p:tgtEl>
                                        <p:attrNameLst>
                                          <p:attrName>style.visibility</p:attrName>
                                        </p:attrNameLst>
                                      </p:cBhvr>
                                      <p:to>
                                        <p:strVal val="visible"/>
                                      </p:to>
                                    </p:set>
                                    <p:animEffect transition="in" filter="fade">
                                      <p:cBhvr>
                                        <p:cTn id="37" dur="2000"/>
                                        <p:tgtEl>
                                          <p:spTgt spid="76"/>
                                        </p:tgtEl>
                                      </p:cBhvr>
                                    </p:animEffect>
                                  </p:childTnLst>
                                </p:cTn>
                              </p:par>
                              <p:par>
                                <p:cTn id="38" presetID="10" presetClass="entr" presetSubtype="0" fill="hold" nodeType="withEffect">
                                  <p:stCondLst>
                                    <p:cond delay="0"/>
                                  </p:stCondLst>
                                  <p:childTnLst>
                                    <p:set>
                                      <p:cBhvr>
                                        <p:cTn id="39" dur="1" fill="hold">
                                          <p:stCondLst>
                                            <p:cond delay="0"/>
                                          </p:stCondLst>
                                        </p:cTn>
                                        <p:tgtEl>
                                          <p:spTgt spid="87"/>
                                        </p:tgtEl>
                                        <p:attrNameLst>
                                          <p:attrName>style.visibility</p:attrName>
                                        </p:attrNameLst>
                                      </p:cBhvr>
                                      <p:to>
                                        <p:strVal val="visible"/>
                                      </p:to>
                                    </p:set>
                                    <p:animEffect transition="in" filter="fade">
                                      <p:cBhvr>
                                        <p:cTn id="40" dur="2000"/>
                                        <p:tgtEl>
                                          <p:spTgt spid="87"/>
                                        </p:tgtEl>
                                      </p:cBhvr>
                                    </p:animEffect>
                                  </p:childTnLst>
                                </p:cTn>
                              </p:par>
                            </p:childTnLst>
                          </p:cTn>
                        </p:par>
                        <p:par>
                          <p:cTn id="41" fill="hold">
                            <p:stCondLst>
                              <p:cond delay="2000"/>
                            </p:stCondLst>
                            <p:childTnLst>
                              <p:par>
                                <p:cTn id="42" presetID="6" presetClass="emph" presetSubtype="0" fill="hold" nodeType="afterEffect">
                                  <p:stCondLst>
                                    <p:cond delay="0"/>
                                  </p:stCondLst>
                                  <p:childTnLst>
                                    <p:animScale>
                                      <p:cBhvr>
                                        <p:cTn id="43" dur="2000" fill="hold"/>
                                        <p:tgtEl>
                                          <p:spTgt spid="87"/>
                                        </p:tgtEl>
                                      </p:cBhvr>
                                      <p:by x="50000" y="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53" grpId="0" animBg="1"/>
      <p:bldP spid="55" grpId="0" animBg="1"/>
      <p:bldP spid="57" grpId="0"/>
      <p:bldP spid="59" grpId="0" animBg="1"/>
      <p:bldP spid="65" grpId="0" animBg="1"/>
      <p:bldP spid="66" grpId="0"/>
      <p:bldP spid="67" grpId="0" animBg="1"/>
      <p:bldP spid="74" grpId="0" animBg="1"/>
      <p:bldP spid="7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656328" y="1365113"/>
            <a:ext cx="8663565" cy="1709781"/>
          </a:xfrm>
        </p:spPr>
        <p:txBody>
          <a:bodyPr>
            <a:normAutofit/>
          </a:bodyPr>
          <a:lstStyle/>
          <a:p>
            <a:pPr marL="234950" lvl="3" indent="-234950">
              <a:buNone/>
              <a:defRPr/>
            </a:pPr>
            <a:r>
              <a:rPr lang="en-US" sz="1800" b="1" dirty="0" smtClean="0"/>
              <a:t>Integration of SCAP with non-SCAP compliant tools</a:t>
            </a:r>
          </a:p>
          <a:p>
            <a:pPr marL="404813" lvl="4" indent="-234950">
              <a:buSzPct val="80000"/>
              <a:buFont typeface="Webdings" pitchFamily="18" charset="2"/>
              <a:buChar char=""/>
              <a:defRPr/>
            </a:pPr>
            <a:r>
              <a:rPr lang="en-US" sz="1800" b="1" dirty="0" smtClean="0"/>
              <a:t>A SOA architecture is needed to integrate with non-SCAP compliant products, making them (effectively) compliant.</a:t>
            </a:r>
          </a:p>
          <a:p>
            <a:pPr marL="404813" lvl="4" indent="-234950">
              <a:buSzPct val="80000"/>
              <a:buFont typeface="Webdings" pitchFamily="18" charset="2"/>
              <a:buChar char=""/>
              <a:defRPr/>
            </a:pPr>
            <a:r>
              <a:rPr lang="en-US" sz="1800" b="1" dirty="0" smtClean="0"/>
              <a:t>Over time the use of the SOA may become unnecessary, but having it for the transition would speed adoption.</a:t>
            </a:r>
          </a:p>
          <a:p>
            <a:pPr marL="234950" lvl="3" indent="-234950">
              <a:buFont typeface="Webdings" pitchFamily="18" charset="2"/>
              <a:buChar char="4"/>
              <a:defRPr/>
            </a:pPr>
            <a:endParaRPr lang="en-US" sz="1800" b="1" dirty="0" smtClean="0"/>
          </a:p>
        </p:txBody>
      </p:sp>
      <p:sp>
        <p:nvSpPr>
          <p:cNvPr id="5" name="Title 1"/>
          <p:cNvSpPr>
            <a:spLocks noGrp="1"/>
          </p:cNvSpPr>
          <p:nvPr>
            <p:ph type="title"/>
          </p:nvPr>
        </p:nvSpPr>
        <p:spPr>
          <a:xfrm>
            <a:off x="457200" y="279400"/>
            <a:ext cx="8985250" cy="838200"/>
          </a:xfrm>
        </p:spPr>
        <p:txBody>
          <a:bodyPr/>
          <a:lstStyle/>
          <a:p>
            <a:r>
              <a:rPr lang="en-US" dirty="0" smtClean="0"/>
              <a:t>Obstacle</a:t>
            </a:r>
          </a:p>
        </p:txBody>
      </p:sp>
      <p:sp>
        <p:nvSpPr>
          <p:cNvPr id="7" name="Oval 22"/>
          <p:cNvSpPr>
            <a:spLocks noChangeArrowheads="1"/>
          </p:cNvSpPr>
          <p:nvPr/>
        </p:nvSpPr>
        <p:spPr bwMode="auto">
          <a:xfrm>
            <a:off x="1827768" y="792630"/>
            <a:ext cx="289019" cy="273050"/>
          </a:xfrm>
          <a:prstGeom prst="ellipse">
            <a:avLst/>
          </a:prstGeom>
          <a:solidFill>
            <a:schemeClr val="folHlink"/>
          </a:solidFill>
          <a:ln w="3175" algn="ctr">
            <a:solidFill>
              <a:schemeClr val="bg2"/>
            </a:solidFill>
            <a:round/>
            <a:headEnd/>
            <a:tailEnd/>
          </a:ln>
          <a:effectLst>
            <a:outerShdw dist="35921" dir="2700000" algn="ctr" rotWithShape="0">
              <a:srgbClr val="808080"/>
            </a:outerShdw>
          </a:effectLst>
        </p:spPr>
        <p:txBody>
          <a:bodyPr anchor="ctr" anchorCtr="1"/>
          <a:lstStyle/>
          <a:p>
            <a:pPr algn="ctr" eaLnBrk="0" hangingPunct="0">
              <a:lnSpc>
                <a:spcPct val="90000"/>
              </a:lnSpc>
              <a:spcBef>
                <a:spcPct val="30000"/>
              </a:spcBef>
              <a:buClr>
                <a:schemeClr val="bg1"/>
              </a:buClr>
              <a:buFont typeface="Webdings" pitchFamily="18" charset="2"/>
              <a:buNone/>
              <a:defRPr/>
            </a:pPr>
            <a:r>
              <a:rPr lang="en-US" sz="1300" b="1" dirty="0" smtClean="0">
                <a:solidFill>
                  <a:srgbClr val="FFFFFF"/>
                </a:solidFill>
              </a:rPr>
              <a:t>6</a:t>
            </a:r>
            <a:endParaRPr lang="en-US" sz="1300" b="1" dirty="0">
              <a:solidFill>
                <a:srgbClr val="FFFFFF"/>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itle 33"/>
          <p:cNvSpPr>
            <a:spLocks noGrp="1"/>
          </p:cNvSpPr>
          <p:nvPr>
            <p:ph type="title"/>
          </p:nvPr>
        </p:nvSpPr>
        <p:spPr>
          <a:xfrm>
            <a:off x="389427" y="452289"/>
            <a:ext cx="8985250" cy="655583"/>
          </a:xfrm>
        </p:spPr>
        <p:txBody>
          <a:bodyPr/>
          <a:lstStyle/>
          <a:p>
            <a:r>
              <a:rPr lang="en-US" dirty="0" smtClean="0"/>
              <a:t>Addressing Obstacle     : Integrating SCAP with non-SCAP compliant tools</a:t>
            </a:r>
            <a:endParaRPr lang="en-US" dirty="0"/>
          </a:p>
        </p:txBody>
      </p:sp>
      <p:sp>
        <p:nvSpPr>
          <p:cNvPr id="9" name="Oval 22"/>
          <p:cNvSpPr>
            <a:spLocks noChangeArrowheads="1"/>
          </p:cNvSpPr>
          <p:nvPr/>
        </p:nvSpPr>
        <p:spPr bwMode="auto">
          <a:xfrm>
            <a:off x="3505798" y="458089"/>
            <a:ext cx="289019" cy="273050"/>
          </a:xfrm>
          <a:prstGeom prst="ellipse">
            <a:avLst/>
          </a:prstGeom>
          <a:solidFill>
            <a:schemeClr val="folHlink"/>
          </a:solidFill>
          <a:ln w="3175" algn="ctr">
            <a:solidFill>
              <a:schemeClr val="bg2"/>
            </a:solidFill>
            <a:round/>
            <a:headEnd/>
            <a:tailEnd/>
          </a:ln>
          <a:effectLst>
            <a:outerShdw dist="35921" dir="2700000" algn="ctr" rotWithShape="0">
              <a:srgbClr val="808080"/>
            </a:outerShdw>
          </a:effectLst>
        </p:spPr>
        <p:txBody>
          <a:bodyPr anchor="ctr" anchorCtr="1"/>
          <a:lstStyle/>
          <a:p>
            <a:pPr algn="ctr" eaLnBrk="0" hangingPunct="0">
              <a:lnSpc>
                <a:spcPct val="90000"/>
              </a:lnSpc>
              <a:spcBef>
                <a:spcPct val="30000"/>
              </a:spcBef>
              <a:buClr>
                <a:schemeClr val="bg1"/>
              </a:buClr>
              <a:buFont typeface="Webdings" pitchFamily="18" charset="2"/>
              <a:buNone/>
              <a:defRPr/>
            </a:pPr>
            <a:r>
              <a:rPr lang="en-US" sz="1300" b="1" dirty="0" smtClean="0">
                <a:solidFill>
                  <a:srgbClr val="FFFFFF"/>
                </a:solidFill>
              </a:rPr>
              <a:t>6</a:t>
            </a:r>
            <a:endParaRPr lang="en-US" sz="1300" b="1" dirty="0">
              <a:solidFill>
                <a:srgbClr val="FFFFFF"/>
              </a:solidFill>
            </a:endParaRPr>
          </a:p>
        </p:txBody>
      </p:sp>
      <p:sp>
        <p:nvSpPr>
          <p:cNvPr id="47" name="Can 46"/>
          <p:cNvSpPr/>
          <p:nvPr/>
        </p:nvSpPr>
        <p:spPr bwMode="auto">
          <a:xfrm>
            <a:off x="1981051" y="2932806"/>
            <a:ext cx="1155700" cy="3287713"/>
          </a:xfrm>
          <a:prstGeom prst="can">
            <a:avLst/>
          </a:prstGeom>
          <a:solidFill>
            <a:schemeClr val="accent6">
              <a:lumMod val="75000"/>
            </a:schemeClr>
          </a:solidFill>
          <a:ln w="3175" algn="ctr">
            <a:solidFill>
              <a:schemeClr val="bg2"/>
            </a:solidFill>
            <a:round/>
            <a:headEnd/>
            <a:tailEnd/>
          </a:ln>
          <a:effectLst>
            <a:outerShdw dist="35921" dir="2700000" algn="ctr" rotWithShape="0">
              <a:srgbClr val="808080"/>
            </a:outerShdw>
          </a:effectLst>
        </p:spPr>
        <p:txBody>
          <a:bodyPr anchor="ctr" anchorCtr="1"/>
          <a:lstStyle/>
          <a:p>
            <a:pPr marL="0" marR="0" indent="0" algn="ctr" defTabSz="914400" eaLnBrk="0" latinLnBrk="0" hangingPunct="0">
              <a:lnSpc>
                <a:spcPct val="90000"/>
              </a:lnSpc>
              <a:spcBef>
                <a:spcPct val="30000"/>
              </a:spcBef>
              <a:buClr>
                <a:schemeClr val="bg1"/>
              </a:buClr>
              <a:buSzTx/>
              <a:tabLst/>
              <a:defRPr/>
            </a:pPr>
            <a:r>
              <a:rPr lang="en-US" b="1" dirty="0" smtClean="0"/>
              <a:t>Federal</a:t>
            </a:r>
            <a:br>
              <a:rPr lang="en-US" b="1" dirty="0" smtClean="0"/>
            </a:br>
            <a:r>
              <a:rPr lang="en-US" b="1" dirty="0" smtClean="0"/>
              <a:t>Content</a:t>
            </a:r>
            <a:br>
              <a:rPr lang="en-US" b="1" dirty="0" smtClean="0"/>
            </a:br>
            <a:r>
              <a:rPr lang="en-US" b="1" dirty="0" smtClean="0"/>
              <a:t>Repository</a:t>
            </a:r>
          </a:p>
          <a:p>
            <a:pPr marL="0" marR="0" indent="0" algn="ctr" defTabSz="914400" eaLnBrk="0" latinLnBrk="0" hangingPunct="0">
              <a:lnSpc>
                <a:spcPct val="90000"/>
              </a:lnSpc>
              <a:spcBef>
                <a:spcPct val="30000"/>
              </a:spcBef>
              <a:buClr>
                <a:schemeClr val="bg1"/>
              </a:buClr>
              <a:buSzTx/>
              <a:tabLst/>
              <a:defRPr/>
            </a:pPr>
            <a:endParaRPr lang="en-US" b="1" dirty="0" smtClean="0"/>
          </a:p>
          <a:p>
            <a:pPr marL="0" marR="0" indent="0" algn="ctr" defTabSz="914400" eaLnBrk="0" latinLnBrk="0" hangingPunct="0">
              <a:lnSpc>
                <a:spcPct val="90000"/>
              </a:lnSpc>
              <a:spcBef>
                <a:spcPct val="30000"/>
              </a:spcBef>
              <a:buClr>
                <a:schemeClr val="bg1"/>
              </a:buClr>
              <a:buSzTx/>
              <a:tabLst/>
              <a:defRPr/>
            </a:pPr>
            <a:endParaRPr lang="en-US" b="1" dirty="0" smtClean="0"/>
          </a:p>
          <a:p>
            <a:pPr marL="0" marR="0" indent="0" algn="ctr" defTabSz="914400" eaLnBrk="0" latinLnBrk="0" hangingPunct="0">
              <a:lnSpc>
                <a:spcPct val="90000"/>
              </a:lnSpc>
              <a:spcBef>
                <a:spcPct val="30000"/>
              </a:spcBef>
              <a:buClr>
                <a:schemeClr val="bg1"/>
              </a:buClr>
              <a:buSzTx/>
              <a:tabLst/>
              <a:defRPr/>
            </a:pPr>
            <a:endParaRPr lang="en-US" b="1" dirty="0" smtClean="0"/>
          </a:p>
          <a:p>
            <a:pPr marL="0" marR="0" indent="0" algn="ctr" defTabSz="914400" eaLnBrk="0" latinLnBrk="0" hangingPunct="0">
              <a:lnSpc>
                <a:spcPct val="90000"/>
              </a:lnSpc>
              <a:spcBef>
                <a:spcPct val="30000"/>
              </a:spcBef>
              <a:buClr>
                <a:schemeClr val="bg1"/>
              </a:buClr>
              <a:buSzTx/>
              <a:tabLst/>
              <a:defRPr/>
            </a:pPr>
            <a:endParaRPr lang="en-US" b="1" dirty="0" smtClean="0"/>
          </a:p>
          <a:p>
            <a:pPr marL="0" marR="0" indent="0" algn="ctr" defTabSz="914400" eaLnBrk="0" latinLnBrk="0" hangingPunct="0">
              <a:lnSpc>
                <a:spcPct val="90000"/>
              </a:lnSpc>
              <a:spcBef>
                <a:spcPct val="30000"/>
              </a:spcBef>
              <a:buClr>
                <a:schemeClr val="bg1"/>
              </a:buClr>
              <a:buSzTx/>
              <a:tabLst/>
              <a:defRPr/>
            </a:pPr>
            <a:endParaRPr lang="en-US" b="1" dirty="0" smtClean="0"/>
          </a:p>
          <a:p>
            <a:pPr marL="0" marR="0" indent="0" algn="ctr" defTabSz="914400" eaLnBrk="0" latinLnBrk="0" hangingPunct="0">
              <a:lnSpc>
                <a:spcPct val="90000"/>
              </a:lnSpc>
              <a:spcBef>
                <a:spcPct val="30000"/>
              </a:spcBef>
              <a:buClr>
                <a:schemeClr val="bg1"/>
              </a:buClr>
              <a:buSzTx/>
              <a:tabLst/>
              <a:defRPr/>
            </a:pPr>
            <a:endParaRPr lang="en-US" b="1" dirty="0" smtClean="0"/>
          </a:p>
        </p:txBody>
      </p:sp>
      <p:sp>
        <p:nvSpPr>
          <p:cNvPr id="19" name="Left Arrow 18"/>
          <p:cNvSpPr/>
          <p:nvPr/>
        </p:nvSpPr>
        <p:spPr bwMode="auto">
          <a:xfrm rot="10800000" flipH="1">
            <a:off x="3185964" y="5809308"/>
            <a:ext cx="1745017" cy="290878"/>
          </a:xfrm>
          <a:prstGeom prst="leftArrow">
            <a:avLst/>
          </a:prstGeom>
          <a:solidFill>
            <a:srgbClr val="C00000"/>
          </a:solidFill>
          <a:ln w="3175" algn="ctr">
            <a:solidFill>
              <a:schemeClr val="bg2"/>
            </a:solidFill>
            <a:round/>
            <a:headEnd/>
            <a:tailEnd/>
          </a:ln>
          <a:effectLst>
            <a:outerShdw dist="35921" dir="2700000" algn="ctr" rotWithShape="0">
              <a:srgbClr val="808080"/>
            </a:outerShdw>
          </a:effectLst>
        </p:spPr>
        <p:txBody>
          <a:bodyPr anchor="ctr" anchorCtr="1"/>
          <a:lstStyle/>
          <a:p>
            <a:pPr algn="ctr" eaLnBrk="0" hangingPunct="0">
              <a:lnSpc>
                <a:spcPct val="90000"/>
              </a:lnSpc>
              <a:spcBef>
                <a:spcPct val="30000"/>
              </a:spcBef>
              <a:buClr>
                <a:schemeClr val="bg1"/>
              </a:buClr>
              <a:buFontTx/>
              <a:buNone/>
              <a:defRPr/>
            </a:pPr>
            <a:endParaRPr lang="en-US" sz="1000" b="1" dirty="0" smtClean="0">
              <a:solidFill>
                <a:srgbClr val="FFFFFF"/>
              </a:solidFill>
              <a:latin typeface="Arial" charset="0"/>
            </a:endParaRPr>
          </a:p>
        </p:txBody>
      </p:sp>
      <p:sp>
        <p:nvSpPr>
          <p:cNvPr id="20" name="Left Arrow 19"/>
          <p:cNvSpPr/>
          <p:nvPr/>
        </p:nvSpPr>
        <p:spPr bwMode="auto">
          <a:xfrm flipH="1">
            <a:off x="6083144" y="5428315"/>
            <a:ext cx="1547820" cy="265472"/>
          </a:xfrm>
          <a:prstGeom prst="leftArrow">
            <a:avLst/>
          </a:prstGeom>
          <a:solidFill>
            <a:schemeClr val="tx1">
              <a:lumMod val="85000"/>
              <a:lumOff val="15000"/>
            </a:schemeClr>
          </a:solidFill>
          <a:ln w="3175" algn="ctr">
            <a:solidFill>
              <a:schemeClr val="bg2"/>
            </a:solidFill>
            <a:round/>
            <a:headEnd/>
            <a:tailEnd/>
          </a:ln>
          <a:effectLst>
            <a:outerShdw dist="35921" dir="2700000" algn="ctr" rotWithShape="0">
              <a:srgbClr val="808080"/>
            </a:outerShdw>
          </a:effectLst>
        </p:spPr>
        <p:txBody>
          <a:bodyPr anchor="ctr" anchorCtr="1"/>
          <a:lstStyle/>
          <a:p>
            <a:pPr algn="ctr" eaLnBrk="0" hangingPunct="0">
              <a:lnSpc>
                <a:spcPct val="90000"/>
              </a:lnSpc>
              <a:spcBef>
                <a:spcPct val="30000"/>
              </a:spcBef>
              <a:buClr>
                <a:schemeClr val="bg1"/>
              </a:buClr>
              <a:buFontTx/>
              <a:buNone/>
              <a:defRPr/>
            </a:pPr>
            <a:r>
              <a:rPr lang="en-US" sz="1000" b="1" dirty="0" smtClean="0">
                <a:solidFill>
                  <a:srgbClr val="FFFFFF"/>
                </a:solidFill>
              </a:rPr>
              <a:t>   Non-</a:t>
            </a:r>
            <a:r>
              <a:rPr lang="en-US" sz="1000" b="1" dirty="0" smtClean="0">
                <a:solidFill>
                  <a:srgbClr val="FFFFFF"/>
                </a:solidFill>
                <a:latin typeface="Arial" charset="0"/>
              </a:rPr>
              <a:t>SCAP </a:t>
            </a:r>
            <a:r>
              <a:rPr lang="en-US" sz="1000" b="1" dirty="0" smtClean="0">
                <a:solidFill>
                  <a:srgbClr val="FFFFFF"/>
                </a:solidFill>
              </a:rPr>
              <a:t>Streams</a:t>
            </a:r>
            <a:r>
              <a:rPr lang="en-US" sz="1000" b="1" dirty="0" smtClean="0">
                <a:solidFill>
                  <a:srgbClr val="FFFFFF"/>
                </a:solidFill>
                <a:latin typeface="Arial" charset="0"/>
              </a:rPr>
              <a:t> </a:t>
            </a:r>
          </a:p>
        </p:txBody>
      </p:sp>
      <p:pic>
        <p:nvPicPr>
          <p:cNvPr id="21" name="Picture 2" descr="http://www.greenbergresearch.net/images/Computer%20Terminal.jpg"/>
          <p:cNvPicPr>
            <a:picLocks noChangeAspect="1" noChangeArrowheads="1"/>
          </p:cNvPicPr>
          <p:nvPr/>
        </p:nvPicPr>
        <p:blipFill>
          <a:blip r:embed="rId2" cstate="print"/>
          <a:srcRect/>
          <a:stretch>
            <a:fillRect/>
          </a:stretch>
        </p:blipFill>
        <p:spPr bwMode="auto">
          <a:xfrm>
            <a:off x="8751239" y="4390454"/>
            <a:ext cx="1159074" cy="888999"/>
          </a:xfrm>
          <a:prstGeom prst="rect">
            <a:avLst/>
          </a:prstGeom>
          <a:noFill/>
        </p:spPr>
      </p:pic>
      <p:sp>
        <p:nvSpPr>
          <p:cNvPr id="22" name="Rounded Rectangle 21"/>
          <p:cNvSpPr/>
          <p:nvPr/>
        </p:nvSpPr>
        <p:spPr bwMode="auto">
          <a:xfrm>
            <a:off x="4937989" y="5325487"/>
            <a:ext cx="1149889" cy="905210"/>
          </a:xfrm>
          <a:prstGeom prst="roundRect">
            <a:avLst/>
          </a:prstGeom>
          <a:solidFill>
            <a:schemeClr val="accent3">
              <a:lumMod val="85000"/>
            </a:schemeClr>
          </a:solidFill>
          <a:ln w="3175" algn="ctr">
            <a:solidFill>
              <a:schemeClr val="bg2"/>
            </a:solidFill>
            <a:round/>
            <a:headEnd/>
            <a:tailEnd/>
          </a:ln>
          <a:effectLst>
            <a:outerShdw dist="35921" dir="2700000" algn="ctr" rotWithShape="0">
              <a:srgbClr val="808080"/>
            </a:outerShdw>
          </a:effectLst>
        </p:spPr>
        <p:txBody>
          <a:bodyPr anchor="t" anchorCtr="0"/>
          <a:lstStyle/>
          <a:p>
            <a:pPr algn="ctr" eaLnBrk="0" hangingPunct="0">
              <a:lnSpc>
                <a:spcPct val="90000"/>
              </a:lnSpc>
              <a:spcBef>
                <a:spcPct val="30000"/>
              </a:spcBef>
              <a:buClr>
                <a:schemeClr val="bg1"/>
              </a:buClr>
              <a:buFontTx/>
              <a:buNone/>
              <a:defRPr/>
            </a:pPr>
            <a:r>
              <a:rPr lang="en-US" b="1" dirty="0" smtClean="0">
                <a:solidFill>
                  <a:schemeClr val="tx1"/>
                </a:solidFill>
                <a:latin typeface="Arial" charset="0"/>
              </a:rPr>
              <a:t>SOA</a:t>
            </a:r>
          </a:p>
        </p:txBody>
      </p:sp>
      <p:sp>
        <p:nvSpPr>
          <p:cNvPr id="23" name="Rounded Rectangle 22"/>
          <p:cNvSpPr/>
          <p:nvPr/>
        </p:nvSpPr>
        <p:spPr bwMode="auto">
          <a:xfrm>
            <a:off x="5032038" y="5642987"/>
            <a:ext cx="961790" cy="496641"/>
          </a:xfrm>
          <a:prstGeom prst="roundRect">
            <a:avLst/>
          </a:prstGeom>
          <a:solidFill>
            <a:schemeClr val="tx1">
              <a:lumMod val="85000"/>
              <a:lumOff val="15000"/>
            </a:schemeClr>
          </a:solidFill>
          <a:ln w="3175" algn="ctr">
            <a:solidFill>
              <a:schemeClr val="bg2"/>
            </a:solidFill>
            <a:round/>
            <a:headEnd/>
            <a:tailEnd/>
          </a:ln>
          <a:effectLst>
            <a:outerShdw dist="35921" dir="2700000" algn="ctr" rotWithShape="0">
              <a:srgbClr val="808080"/>
            </a:outerShdw>
          </a:effectLst>
        </p:spPr>
        <p:txBody>
          <a:bodyPr anchor="ctr" anchorCtr="1"/>
          <a:lstStyle/>
          <a:p>
            <a:pPr marL="0" marR="0" indent="0" algn="ctr" defTabSz="914400" eaLnBrk="0" latinLnBrk="0" hangingPunct="0">
              <a:lnSpc>
                <a:spcPts val="1200"/>
              </a:lnSpc>
              <a:spcBef>
                <a:spcPct val="30000"/>
              </a:spcBef>
              <a:buClr>
                <a:schemeClr val="bg1"/>
              </a:buClr>
              <a:buSzTx/>
              <a:buFontTx/>
              <a:buNone/>
              <a:tabLst/>
              <a:defRPr/>
            </a:pPr>
            <a:r>
              <a:rPr lang="en-US" sz="1100" b="1" dirty="0" smtClean="0">
                <a:solidFill>
                  <a:srgbClr val="FFFFFF"/>
                </a:solidFill>
                <a:latin typeface="Arial" charset="0"/>
              </a:rPr>
              <a:t>Web Service Adapters</a:t>
            </a:r>
          </a:p>
        </p:txBody>
      </p:sp>
      <p:sp>
        <p:nvSpPr>
          <p:cNvPr id="31" name="Rounded Rectangle 30"/>
          <p:cNvSpPr/>
          <p:nvPr/>
        </p:nvSpPr>
        <p:spPr bwMode="auto">
          <a:xfrm>
            <a:off x="7594451" y="5351107"/>
            <a:ext cx="1262994" cy="850460"/>
          </a:xfrm>
          <a:prstGeom prst="roundRect">
            <a:avLst/>
          </a:prstGeom>
          <a:solidFill>
            <a:schemeClr val="tx1">
              <a:lumMod val="50000"/>
              <a:lumOff val="50000"/>
            </a:schemeClr>
          </a:solidFill>
          <a:ln w="3175" algn="ctr">
            <a:solidFill>
              <a:schemeClr val="bg2"/>
            </a:solidFill>
            <a:round/>
            <a:headEnd/>
            <a:tailEnd/>
          </a:ln>
          <a:effectLst>
            <a:outerShdw dist="35921" dir="2700000" algn="ctr" rotWithShape="0">
              <a:srgbClr val="808080"/>
            </a:outerShdw>
          </a:effectLst>
        </p:spPr>
        <p:txBody>
          <a:bodyPr anchor="ctr" anchorCtr="1"/>
          <a:lstStyle/>
          <a:p>
            <a:pPr algn="ctr" eaLnBrk="0" hangingPunct="0">
              <a:lnSpc>
                <a:spcPct val="90000"/>
              </a:lnSpc>
              <a:spcBef>
                <a:spcPct val="30000"/>
              </a:spcBef>
              <a:buClr>
                <a:schemeClr val="bg1"/>
              </a:buClr>
              <a:defRPr/>
            </a:pPr>
            <a:r>
              <a:rPr lang="en-US" b="1" dirty="0" smtClean="0">
                <a:solidFill>
                  <a:srgbClr val="FFFFFF"/>
                </a:solidFill>
              </a:rPr>
              <a:t>Non-SCAP Sensors</a:t>
            </a:r>
          </a:p>
        </p:txBody>
      </p:sp>
      <p:sp>
        <p:nvSpPr>
          <p:cNvPr id="33" name="Left Arrow 32"/>
          <p:cNvSpPr/>
          <p:nvPr/>
        </p:nvSpPr>
        <p:spPr bwMode="auto">
          <a:xfrm flipH="1">
            <a:off x="3149444" y="5441015"/>
            <a:ext cx="1789117" cy="265476"/>
          </a:xfrm>
          <a:prstGeom prst="leftArrow">
            <a:avLst/>
          </a:prstGeom>
          <a:solidFill>
            <a:srgbClr val="C00000"/>
          </a:solidFill>
          <a:ln w="3175" algn="ctr">
            <a:solidFill>
              <a:schemeClr val="bg2"/>
            </a:solidFill>
            <a:round/>
            <a:headEnd/>
            <a:tailEnd/>
          </a:ln>
          <a:effectLst>
            <a:outerShdw dist="35921" dir="2700000" algn="ctr" rotWithShape="0">
              <a:srgbClr val="808080"/>
            </a:outerShdw>
          </a:effectLst>
        </p:spPr>
        <p:txBody>
          <a:bodyPr anchor="ctr" anchorCtr="1"/>
          <a:lstStyle/>
          <a:p>
            <a:pPr algn="ctr" eaLnBrk="0" hangingPunct="0">
              <a:lnSpc>
                <a:spcPct val="90000"/>
              </a:lnSpc>
              <a:spcBef>
                <a:spcPct val="30000"/>
              </a:spcBef>
              <a:buClr>
                <a:schemeClr val="bg1"/>
              </a:buClr>
              <a:buFontTx/>
              <a:buNone/>
              <a:defRPr/>
            </a:pPr>
            <a:r>
              <a:rPr lang="en-US" sz="1000" b="1" dirty="0" smtClean="0">
                <a:solidFill>
                  <a:srgbClr val="FFFFFF"/>
                </a:solidFill>
                <a:latin typeface="Arial" charset="0"/>
              </a:rPr>
              <a:t>          SCAP </a:t>
            </a:r>
            <a:r>
              <a:rPr lang="en-US" sz="1000" b="1" dirty="0" smtClean="0">
                <a:solidFill>
                  <a:srgbClr val="FFFFFF"/>
                </a:solidFill>
              </a:rPr>
              <a:t>Streams</a:t>
            </a:r>
            <a:r>
              <a:rPr lang="en-US" sz="1000" b="1" dirty="0" smtClean="0">
                <a:solidFill>
                  <a:srgbClr val="FFFFFF"/>
                </a:solidFill>
                <a:latin typeface="Arial" charset="0"/>
              </a:rPr>
              <a:t> </a:t>
            </a:r>
          </a:p>
        </p:txBody>
      </p:sp>
      <p:sp>
        <p:nvSpPr>
          <p:cNvPr id="35" name="Rectangle 34"/>
          <p:cNvSpPr/>
          <p:nvPr/>
        </p:nvSpPr>
        <p:spPr>
          <a:xfrm>
            <a:off x="3481147" y="5843921"/>
            <a:ext cx="1284327" cy="230832"/>
          </a:xfrm>
          <a:prstGeom prst="rect">
            <a:avLst/>
          </a:prstGeom>
        </p:spPr>
        <p:txBody>
          <a:bodyPr wrap="none">
            <a:spAutoFit/>
          </a:bodyPr>
          <a:lstStyle/>
          <a:p>
            <a:pPr algn="ctr" eaLnBrk="0" hangingPunct="0">
              <a:lnSpc>
                <a:spcPct val="90000"/>
              </a:lnSpc>
              <a:spcBef>
                <a:spcPct val="30000"/>
              </a:spcBef>
              <a:buClr>
                <a:schemeClr val="bg1"/>
              </a:buClr>
              <a:buFontTx/>
              <a:buNone/>
              <a:defRPr/>
            </a:pPr>
            <a:r>
              <a:rPr lang="en-US" sz="1000" b="1" dirty="0" smtClean="0">
                <a:solidFill>
                  <a:srgbClr val="FFFFFF"/>
                </a:solidFill>
              </a:rPr>
              <a:t>      SCAP Results </a:t>
            </a:r>
          </a:p>
        </p:txBody>
      </p:sp>
      <p:sp>
        <p:nvSpPr>
          <p:cNvPr id="39" name="AutoShape 4"/>
          <p:cNvSpPr>
            <a:spLocks noChangeArrowheads="1"/>
          </p:cNvSpPr>
          <p:nvPr/>
        </p:nvSpPr>
        <p:spPr bwMode="auto">
          <a:xfrm flipV="1">
            <a:off x="5657976" y="5283516"/>
            <a:ext cx="2941985" cy="167104"/>
          </a:xfrm>
          <a:prstGeom prst="triangle">
            <a:avLst>
              <a:gd name="adj" fmla="val 5596"/>
            </a:avLst>
          </a:prstGeom>
          <a:solidFill>
            <a:srgbClr val="DDDDDD">
              <a:alpha val="46001"/>
            </a:srgbClr>
          </a:solidFill>
          <a:ln w="9525" algn="ctr">
            <a:solidFill>
              <a:schemeClr val="bg1">
                <a:lumMod val="50000"/>
              </a:schemeClr>
            </a:solidFill>
            <a:miter lim="800000"/>
            <a:headEnd/>
            <a:tailEnd/>
          </a:ln>
          <a:effectLst/>
        </p:spPr>
        <p:txBody>
          <a:bodyPr rot="10800000" lIns="0" rIns="0" anchor="ctr"/>
          <a:lstStyle/>
          <a:p>
            <a:endParaRPr lang="en-US" dirty="0"/>
          </a:p>
        </p:txBody>
      </p:sp>
      <p:sp>
        <p:nvSpPr>
          <p:cNvPr id="40" name="Left Arrow 39"/>
          <p:cNvSpPr/>
          <p:nvPr/>
        </p:nvSpPr>
        <p:spPr bwMode="auto">
          <a:xfrm rot="10800000" flipH="1">
            <a:off x="6070451" y="5796609"/>
            <a:ext cx="1498600" cy="279072"/>
          </a:xfrm>
          <a:prstGeom prst="leftArrow">
            <a:avLst/>
          </a:prstGeom>
          <a:solidFill>
            <a:schemeClr val="tx1">
              <a:lumMod val="85000"/>
              <a:lumOff val="15000"/>
            </a:schemeClr>
          </a:solidFill>
          <a:ln w="3175" algn="ctr">
            <a:solidFill>
              <a:schemeClr val="bg2"/>
            </a:solidFill>
            <a:round/>
            <a:headEnd/>
            <a:tailEnd/>
          </a:ln>
          <a:effectLst>
            <a:outerShdw dist="35921" dir="2700000" algn="ctr" rotWithShape="0">
              <a:srgbClr val="808080"/>
            </a:outerShdw>
          </a:effectLst>
        </p:spPr>
        <p:txBody>
          <a:bodyPr anchor="ctr" anchorCtr="1"/>
          <a:lstStyle/>
          <a:p>
            <a:pPr algn="ctr" eaLnBrk="0" hangingPunct="0">
              <a:lnSpc>
                <a:spcPct val="90000"/>
              </a:lnSpc>
              <a:spcBef>
                <a:spcPct val="30000"/>
              </a:spcBef>
              <a:buClr>
                <a:schemeClr val="bg1"/>
              </a:buClr>
              <a:buFontTx/>
              <a:buNone/>
              <a:defRPr/>
            </a:pPr>
            <a:endParaRPr lang="en-US" sz="1000" b="1" dirty="0" smtClean="0">
              <a:solidFill>
                <a:srgbClr val="FFFFFF"/>
              </a:solidFill>
              <a:latin typeface="Arial" charset="0"/>
            </a:endParaRPr>
          </a:p>
        </p:txBody>
      </p:sp>
      <p:sp>
        <p:nvSpPr>
          <p:cNvPr id="41" name="Rectangle 40"/>
          <p:cNvSpPr/>
          <p:nvPr/>
        </p:nvSpPr>
        <p:spPr>
          <a:xfrm>
            <a:off x="6323171" y="5831221"/>
            <a:ext cx="1366080" cy="230832"/>
          </a:xfrm>
          <a:prstGeom prst="rect">
            <a:avLst/>
          </a:prstGeom>
        </p:spPr>
        <p:txBody>
          <a:bodyPr wrap="none">
            <a:spAutoFit/>
          </a:bodyPr>
          <a:lstStyle/>
          <a:p>
            <a:pPr algn="ctr" eaLnBrk="0" hangingPunct="0">
              <a:lnSpc>
                <a:spcPct val="90000"/>
              </a:lnSpc>
              <a:spcBef>
                <a:spcPct val="30000"/>
              </a:spcBef>
              <a:buClr>
                <a:schemeClr val="bg1"/>
              </a:buClr>
              <a:buFontTx/>
              <a:buNone/>
              <a:defRPr/>
            </a:pPr>
            <a:r>
              <a:rPr lang="en-US" sz="1000" b="1" dirty="0" smtClean="0">
                <a:solidFill>
                  <a:srgbClr val="FFFFFF"/>
                </a:solidFill>
              </a:rPr>
              <a:t>Non-SCAP Results </a:t>
            </a:r>
          </a:p>
        </p:txBody>
      </p:sp>
      <p:sp>
        <p:nvSpPr>
          <p:cNvPr id="43" name="Rectangle 42"/>
          <p:cNvSpPr/>
          <p:nvPr/>
        </p:nvSpPr>
        <p:spPr bwMode="auto">
          <a:xfrm>
            <a:off x="5654655" y="4506337"/>
            <a:ext cx="3170592" cy="743844"/>
          </a:xfrm>
          <a:prstGeom prst="rect">
            <a:avLst/>
          </a:prstGeom>
          <a:solidFill>
            <a:schemeClr val="bg1"/>
          </a:solidFill>
          <a:ln w="3175" algn="ctr">
            <a:solidFill>
              <a:schemeClr val="bg2"/>
            </a:solidFill>
            <a:miter lim="800000"/>
            <a:headEnd/>
            <a:tailEnd/>
          </a:ln>
          <a:effectLst>
            <a:outerShdw dist="35921" dir="2700000" algn="ctr" rotWithShape="0">
              <a:srgbClr val="808080"/>
            </a:outerShdw>
          </a:effectLst>
        </p:spPr>
        <p:txBody>
          <a:bodyPr anchor="ctr"/>
          <a:lstStyle/>
          <a:p>
            <a:pPr marL="0" marR="0" indent="0" defTabSz="914400" latinLnBrk="0">
              <a:lnSpc>
                <a:spcPct val="80000"/>
              </a:lnSpc>
              <a:spcBef>
                <a:spcPct val="0"/>
              </a:spcBef>
              <a:buSzTx/>
              <a:buFont typeface="Webdings" pitchFamily="18" charset="2"/>
              <a:buNone/>
              <a:tabLst/>
              <a:defRPr/>
            </a:pPr>
            <a:endParaRPr lang="en-US" dirty="0"/>
          </a:p>
        </p:txBody>
      </p:sp>
      <p:sp>
        <p:nvSpPr>
          <p:cNvPr id="44" name="TextBox 43"/>
          <p:cNvSpPr txBox="1"/>
          <p:nvPr/>
        </p:nvSpPr>
        <p:spPr>
          <a:xfrm>
            <a:off x="5760095" y="4501421"/>
            <a:ext cx="1197676" cy="769441"/>
          </a:xfrm>
          <a:prstGeom prst="rect">
            <a:avLst/>
          </a:prstGeom>
          <a:noFill/>
        </p:spPr>
        <p:txBody>
          <a:bodyPr wrap="square" rtlCol="0">
            <a:spAutoFit/>
          </a:bodyPr>
          <a:lstStyle/>
          <a:p>
            <a:pPr algn="l"/>
            <a:r>
              <a:rPr lang="en-US" sz="1100" dirty="0" smtClean="0"/>
              <a:t>For non-SCAP content, a SOA interface is used</a:t>
            </a:r>
            <a:endParaRPr lang="en-US" sz="1100" dirty="0">
              <a:solidFill>
                <a:schemeClr val="tx1"/>
              </a:solidFill>
            </a:endParaRPr>
          </a:p>
        </p:txBody>
      </p:sp>
      <p:sp>
        <p:nvSpPr>
          <p:cNvPr id="48" name="Bent Arrow 47"/>
          <p:cNvSpPr/>
          <p:nvPr/>
        </p:nvSpPr>
        <p:spPr bwMode="auto">
          <a:xfrm rot="16200000" flipV="1">
            <a:off x="8906523" y="5265605"/>
            <a:ext cx="571500" cy="506412"/>
          </a:xfrm>
          <a:prstGeom prst="bentArrow">
            <a:avLst/>
          </a:prstGeom>
          <a:solidFill>
            <a:schemeClr val="bg2">
              <a:lumMod val="20000"/>
              <a:lumOff val="80000"/>
            </a:schemeClr>
          </a:solidFill>
          <a:ln w="3175" algn="ctr">
            <a:solidFill>
              <a:schemeClr val="bg2"/>
            </a:solidFill>
            <a:round/>
            <a:headEnd/>
            <a:tailEnd/>
          </a:ln>
          <a:effectLst>
            <a:outerShdw dist="35921" dir="2700000" algn="ctr" rotWithShape="0">
              <a:srgbClr val="808080"/>
            </a:outerShdw>
          </a:effectLst>
        </p:spPr>
        <p:txBody>
          <a:bodyPr anchor="ctr" anchorCtr="1"/>
          <a:lstStyle/>
          <a:p>
            <a:pPr marL="0" marR="0" indent="0" algn="ctr" defTabSz="914400" eaLnBrk="0" latinLnBrk="0" hangingPunct="0">
              <a:lnSpc>
                <a:spcPct val="90000"/>
              </a:lnSpc>
              <a:spcBef>
                <a:spcPct val="30000"/>
              </a:spcBef>
              <a:buClr>
                <a:schemeClr val="bg1"/>
              </a:buClr>
              <a:buSzTx/>
              <a:tabLst/>
              <a:defRPr/>
            </a:pPr>
            <a:endParaRPr lang="en-US" sz="1000" b="1" dirty="0" smtClean="0">
              <a:solidFill>
                <a:srgbClr val="FFFFFF"/>
              </a:solidFill>
            </a:endParaRPr>
          </a:p>
        </p:txBody>
      </p:sp>
      <p:sp>
        <p:nvSpPr>
          <p:cNvPr id="49" name="Left Arrow 48"/>
          <p:cNvSpPr/>
          <p:nvPr/>
        </p:nvSpPr>
        <p:spPr bwMode="auto">
          <a:xfrm rot="10800000" flipH="1" flipV="1">
            <a:off x="8812067" y="5614062"/>
            <a:ext cx="254000" cy="253671"/>
          </a:xfrm>
          <a:prstGeom prst="leftArrow">
            <a:avLst/>
          </a:prstGeom>
          <a:solidFill>
            <a:schemeClr val="bg2">
              <a:lumMod val="20000"/>
              <a:lumOff val="80000"/>
            </a:schemeClr>
          </a:solidFill>
          <a:ln w="3175" algn="ctr">
            <a:solidFill>
              <a:schemeClr val="bg2"/>
            </a:solidFill>
            <a:round/>
            <a:headEnd/>
            <a:tailEnd/>
          </a:ln>
          <a:effectLst>
            <a:outerShdw dist="35921" dir="2700000" algn="ctr" rotWithShape="0">
              <a:srgbClr val="808080"/>
            </a:outerShdw>
          </a:effectLst>
        </p:spPr>
        <p:txBody>
          <a:bodyPr anchor="ctr" anchorCtr="1"/>
          <a:lstStyle/>
          <a:p>
            <a:pPr algn="ctr" eaLnBrk="0" hangingPunct="0">
              <a:lnSpc>
                <a:spcPct val="90000"/>
              </a:lnSpc>
              <a:spcBef>
                <a:spcPct val="30000"/>
              </a:spcBef>
              <a:buClr>
                <a:schemeClr val="bg1"/>
              </a:buClr>
              <a:buFontTx/>
              <a:buNone/>
              <a:defRPr/>
            </a:pPr>
            <a:endParaRPr lang="en-US" sz="1000" b="1" dirty="0" smtClean="0">
              <a:solidFill>
                <a:srgbClr val="FFFFFF"/>
              </a:solidFill>
              <a:latin typeface="Arial" charset="0"/>
            </a:endParaRPr>
          </a:p>
        </p:txBody>
      </p:sp>
      <p:sp>
        <p:nvSpPr>
          <p:cNvPr id="50" name="Rectangle 49"/>
          <p:cNvSpPr/>
          <p:nvPr/>
        </p:nvSpPr>
        <p:spPr bwMode="auto">
          <a:xfrm flipV="1">
            <a:off x="8983515" y="5708967"/>
            <a:ext cx="192087" cy="119063"/>
          </a:xfrm>
          <a:prstGeom prst="rect">
            <a:avLst/>
          </a:prstGeom>
          <a:solidFill>
            <a:schemeClr val="bg2">
              <a:lumMod val="20000"/>
              <a:lumOff val="80000"/>
            </a:schemeClr>
          </a:solidFill>
          <a:ln w="9525" cap="flat" cmpd="sng" algn="ctr">
            <a:noFill/>
            <a:prstDash val="solid"/>
            <a:round/>
            <a:headEnd type="none" w="med" len="med"/>
            <a:tailEnd type="none" w="med" len="med"/>
          </a:ln>
          <a:effectLst/>
        </p:spPr>
        <p:txBody>
          <a:bodyPr vert="horz" wrap="none" lIns="45720" tIns="45720" rIns="4572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Arial" charset="0"/>
            </a:endParaRPr>
          </a:p>
        </p:txBody>
      </p:sp>
      <p:sp>
        <p:nvSpPr>
          <p:cNvPr id="51" name="TextBox 50"/>
          <p:cNvSpPr txBox="1"/>
          <p:nvPr/>
        </p:nvSpPr>
        <p:spPr>
          <a:xfrm>
            <a:off x="7022951" y="4497827"/>
            <a:ext cx="1335710" cy="769441"/>
          </a:xfrm>
          <a:prstGeom prst="rect">
            <a:avLst/>
          </a:prstGeom>
          <a:noFill/>
        </p:spPr>
        <p:txBody>
          <a:bodyPr wrap="square" rtlCol="0">
            <a:spAutoFit/>
          </a:bodyPr>
          <a:lstStyle/>
          <a:p>
            <a:pPr algn="l"/>
            <a:r>
              <a:rPr lang="en-US" sz="1100" dirty="0" smtClean="0"/>
              <a:t>It Provides capability to plug-in cheaper, cost effective sensors</a:t>
            </a:r>
            <a:endParaRPr lang="en-US" sz="1100" dirty="0">
              <a:solidFill>
                <a:schemeClr val="tx1"/>
              </a:solidFill>
            </a:endParaRPr>
          </a:p>
        </p:txBody>
      </p:sp>
      <p:pic>
        <p:nvPicPr>
          <p:cNvPr id="24" name="Picture 6" descr="http://learnoandp.com/dollar-sign.jpg"/>
          <p:cNvPicPr>
            <a:picLocks noChangeAspect="1" noChangeArrowheads="1"/>
          </p:cNvPicPr>
          <p:nvPr/>
        </p:nvPicPr>
        <p:blipFill>
          <a:blip r:embed="rId3" cstate="print"/>
          <a:srcRect/>
          <a:stretch>
            <a:fillRect/>
          </a:stretch>
        </p:blipFill>
        <p:spPr bwMode="auto">
          <a:xfrm>
            <a:off x="8295497" y="4598726"/>
            <a:ext cx="434561" cy="509251"/>
          </a:xfrm>
          <a:prstGeom prst="rect">
            <a:avLst/>
          </a:prstGeom>
          <a:solidFill>
            <a:schemeClr val="tx1">
              <a:lumMod val="50000"/>
              <a:lumOff val="50000"/>
            </a:schemeClr>
          </a:solidFill>
          <a:ln w="3175" algn="ctr">
            <a:solidFill>
              <a:schemeClr val="bg2"/>
            </a:solidFill>
            <a:round/>
            <a:headEnd/>
            <a:tailEnd/>
          </a:ln>
          <a:effectLst>
            <a:outerShdw dist="35921" dir="2700000" algn="ctr" rotWithShape="0">
              <a:srgbClr val="808080"/>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2"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2000"/>
                                        <p:tgtEl>
                                          <p:spTgt spid="19"/>
                                        </p:tgtEl>
                                      </p:cBhvr>
                                    </p:animEffect>
                                  </p:childTnLst>
                                </p:cTn>
                              </p:par>
                              <p:par>
                                <p:cTn id="8" presetID="10" presetClass="entr" presetSubtype="0" fill="hold" grpId="2"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fade">
                                      <p:cBhvr>
                                        <p:cTn id="10" dur="2000"/>
                                        <p:tgtEl>
                                          <p:spTgt spid="20"/>
                                        </p:tgtEl>
                                      </p:cBhvr>
                                    </p:animEffect>
                                  </p:childTnLst>
                                </p:cTn>
                              </p:par>
                              <p:par>
                                <p:cTn id="11" presetID="10" presetClass="entr" presetSubtype="0" fill="hold" nodeType="with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2000"/>
                                        <p:tgtEl>
                                          <p:spTgt spid="21"/>
                                        </p:tgtEl>
                                      </p:cBhvr>
                                    </p:animEffect>
                                  </p:childTnLst>
                                </p:cTn>
                              </p:par>
                              <p:par>
                                <p:cTn id="14" presetID="10" presetClass="entr" presetSubtype="0" fill="hold" grpId="2" nodeType="with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fade">
                                      <p:cBhvr>
                                        <p:cTn id="16" dur="2000"/>
                                        <p:tgtEl>
                                          <p:spTgt spid="22"/>
                                        </p:tgtEl>
                                      </p:cBhvr>
                                    </p:animEffect>
                                  </p:childTnLst>
                                </p:cTn>
                              </p:par>
                              <p:par>
                                <p:cTn id="17" presetID="10" presetClass="entr" presetSubtype="0" fill="hold" grpId="2" nodeType="with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2000"/>
                                        <p:tgtEl>
                                          <p:spTgt spid="23"/>
                                        </p:tgtEl>
                                      </p:cBhvr>
                                    </p:animEffect>
                                  </p:childTnLst>
                                </p:cTn>
                              </p:par>
                              <p:par>
                                <p:cTn id="20" presetID="10" presetClass="entr" presetSubtype="0" fill="hold" grpId="2" nodeType="with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fade">
                                      <p:cBhvr>
                                        <p:cTn id="22" dur="2000"/>
                                        <p:tgtEl>
                                          <p:spTgt spid="31"/>
                                        </p:tgtEl>
                                      </p:cBhvr>
                                    </p:animEffect>
                                  </p:childTnLst>
                                </p:cTn>
                              </p:par>
                              <p:par>
                                <p:cTn id="23" presetID="10" presetClass="entr" presetSubtype="0" fill="hold" grpId="2" nodeType="withEffect">
                                  <p:stCondLst>
                                    <p:cond delay="0"/>
                                  </p:stCondLst>
                                  <p:childTnLst>
                                    <p:set>
                                      <p:cBhvr>
                                        <p:cTn id="24" dur="1" fill="hold">
                                          <p:stCondLst>
                                            <p:cond delay="0"/>
                                          </p:stCondLst>
                                        </p:cTn>
                                        <p:tgtEl>
                                          <p:spTgt spid="33"/>
                                        </p:tgtEl>
                                        <p:attrNameLst>
                                          <p:attrName>style.visibility</p:attrName>
                                        </p:attrNameLst>
                                      </p:cBhvr>
                                      <p:to>
                                        <p:strVal val="visible"/>
                                      </p:to>
                                    </p:set>
                                    <p:animEffect transition="in" filter="fade">
                                      <p:cBhvr>
                                        <p:cTn id="25" dur="2000"/>
                                        <p:tgtEl>
                                          <p:spTgt spid="33"/>
                                        </p:tgtEl>
                                      </p:cBhvr>
                                    </p:animEffect>
                                  </p:childTnLst>
                                </p:cTn>
                              </p:par>
                              <p:par>
                                <p:cTn id="26" presetID="10" presetClass="entr" presetSubtype="0" fill="hold" grpId="2" nodeType="withEffect">
                                  <p:stCondLst>
                                    <p:cond delay="0"/>
                                  </p:stCondLst>
                                  <p:childTnLst>
                                    <p:set>
                                      <p:cBhvr>
                                        <p:cTn id="27" dur="1" fill="hold">
                                          <p:stCondLst>
                                            <p:cond delay="0"/>
                                          </p:stCondLst>
                                        </p:cTn>
                                        <p:tgtEl>
                                          <p:spTgt spid="35"/>
                                        </p:tgtEl>
                                        <p:attrNameLst>
                                          <p:attrName>style.visibility</p:attrName>
                                        </p:attrNameLst>
                                      </p:cBhvr>
                                      <p:to>
                                        <p:strVal val="visible"/>
                                      </p:to>
                                    </p:set>
                                    <p:animEffect transition="in" filter="fade">
                                      <p:cBhvr>
                                        <p:cTn id="28" dur="2000"/>
                                        <p:tgtEl>
                                          <p:spTgt spid="35"/>
                                        </p:tgtEl>
                                      </p:cBhvr>
                                    </p:animEffect>
                                  </p:childTnLst>
                                </p:cTn>
                              </p:par>
                              <p:par>
                                <p:cTn id="29" presetID="10" presetClass="entr" presetSubtype="0" fill="hold" grpId="2" nodeType="withEffect">
                                  <p:stCondLst>
                                    <p:cond delay="0"/>
                                  </p:stCondLst>
                                  <p:childTnLst>
                                    <p:set>
                                      <p:cBhvr>
                                        <p:cTn id="30" dur="1" fill="hold">
                                          <p:stCondLst>
                                            <p:cond delay="0"/>
                                          </p:stCondLst>
                                        </p:cTn>
                                        <p:tgtEl>
                                          <p:spTgt spid="39"/>
                                        </p:tgtEl>
                                        <p:attrNameLst>
                                          <p:attrName>style.visibility</p:attrName>
                                        </p:attrNameLst>
                                      </p:cBhvr>
                                      <p:to>
                                        <p:strVal val="visible"/>
                                      </p:to>
                                    </p:set>
                                    <p:animEffect transition="in" filter="fade">
                                      <p:cBhvr>
                                        <p:cTn id="31" dur="2000"/>
                                        <p:tgtEl>
                                          <p:spTgt spid="39"/>
                                        </p:tgtEl>
                                      </p:cBhvr>
                                    </p:animEffect>
                                  </p:childTnLst>
                                </p:cTn>
                              </p:par>
                              <p:par>
                                <p:cTn id="32" presetID="10" presetClass="entr" presetSubtype="0" fill="hold" grpId="2" nodeType="withEffect">
                                  <p:stCondLst>
                                    <p:cond delay="0"/>
                                  </p:stCondLst>
                                  <p:childTnLst>
                                    <p:set>
                                      <p:cBhvr>
                                        <p:cTn id="33" dur="1" fill="hold">
                                          <p:stCondLst>
                                            <p:cond delay="0"/>
                                          </p:stCondLst>
                                        </p:cTn>
                                        <p:tgtEl>
                                          <p:spTgt spid="40"/>
                                        </p:tgtEl>
                                        <p:attrNameLst>
                                          <p:attrName>style.visibility</p:attrName>
                                        </p:attrNameLst>
                                      </p:cBhvr>
                                      <p:to>
                                        <p:strVal val="visible"/>
                                      </p:to>
                                    </p:set>
                                    <p:animEffect transition="in" filter="fade">
                                      <p:cBhvr>
                                        <p:cTn id="34" dur="2000"/>
                                        <p:tgtEl>
                                          <p:spTgt spid="40"/>
                                        </p:tgtEl>
                                      </p:cBhvr>
                                    </p:animEffect>
                                  </p:childTnLst>
                                </p:cTn>
                              </p:par>
                              <p:par>
                                <p:cTn id="35" presetID="10" presetClass="entr" presetSubtype="0" fill="hold" grpId="2" nodeType="withEffect">
                                  <p:stCondLst>
                                    <p:cond delay="0"/>
                                  </p:stCondLst>
                                  <p:childTnLst>
                                    <p:set>
                                      <p:cBhvr>
                                        <p:cTn id="36" dur="1" fill="hold">
                                          <p:stCondLst>
                                            <p:cond delay="0"/>
                                          </p:stCondLst>
                                        </p:cTn>
                                        <p:tgtEl>
                                          <p:spTgt spid="41"/>
                                        </p:tgtEl>
                                        <p:attrNameLst>
                                          <p:attrName>style.visibility</p:attrName>
                                        </p:attrNameLst>
                                      </p:cBhvr>
                                      <p:to>
                                        <p:strVal val="visible"/>
                                      </p:to>
                                    </p:set>
                                    <p:animEffect transition="in" filter="fade">
                                      <p:cBhvr>
                                        <p:cTn id="37" dur="2000"/>
                                        <p:tgtEl>
                                          <p:spTgt spid="41"/>
                                        </p:tgtEl>
                                      </p:cBhvr>
                                    </p:animEffect>
                                  </p:childTnLst>
                                </p:cTn>
                              </p:par>
                              <p:par>
                                <p:cTn id="38" presetID="10" presetClass="entr" presetSubtype="0" fill="hold" grpId="2" nodeType="withEffect">
                                  <p:stCondLst>
                                    <p:cond delay="0"/>
                                  </p:stCondLst>
                                  <p:childTnLst>
                                    <p:set>
                                      <p:cBhvr>
                                        <p:cTn id="39" dur="1" fill="hold">
                                          <p:stCondLst>
                                            <p:cond delay="0"/>
                                          </p:stCondLst>
                                        </p:cTn>
                                        <p:tgtEl>
                                          <p:spTgt spid="43"/>
                                        </p:tgtEl>
                                        <p:attrNameLst>
                                          <p:attrName>style.visibility</p:attrName>
                                        </p:attrNameLst>
                                      </p:cBhvr>
                                      <p:to>
                                        <p:strVal val="visible"/>
                                      </p:to>
                                    </p:set>
                                    <p:animEffect transition="in" filter="fade">
                                      <p:cBhvr>
                                        <p:cTn id="40" dur="2000"/>
                                        <p:tgtEl>
                                          <p:spTgt spid="43"/>
                                        </p:tgtEl>
                                      </p:cBhvr>
                                    </p:animEffect>
                                  </p:childTnLst>
                                </p:cTn>
                              </p:par>
                              <p:par>
                                <p:cTn id="41" presetID="10" presetClass="entr" presetSubtype="0" fill="hold" grpId="2" nodeType="withEffect">
                                  <p:stCondLst>
                                    <p:cond delay="0"/>
                                  </p:stCondLst>
                                  <p:childTnLst>
                                    <p:set>
                                      <p:cBhvr>
                                        <p:cTn id="42" dur="1" fill="hold">
                                          <p:stCondLst>
                                            <p:cond delay="0"/>
                                          </p:stCondLst>
                                        </p:cTn>
                                        <p:tgtEl>
                                          <p:spTgt spid="44"/>
                                        </p:tgtEl>
                                        <p:attrNameLst>
                                          <p:attrName>style.visibility</p:attrName>
                                        </p:attrNameLst>
                                      </p:cBhvr>
                                      <p:to>
                                        <p:strVal val="visible"/>
                                      </p:to>
                                    </p:set>
                                    <p:animEffect transition="in" filter="fade">
                                      <p:cBhvr>
                                        <p:cTn id="43" dur="2000"/>
                                        <p:tgtEl>
                                          <p:spTgt spid="44"/>
                                        </p:tgtEl>
                                      </p:cBhvr>
                                    </p:animEffect>
                                  </p:childTnLst>
                                </p:cTn>
                              </p:par>
                              <p:par>
                                <p:cTn id="44" presetID="10" presetClass="entr" presetSubtype="0" fill="hold" grpId="2" nodeType="withEffect">
                                  <p:stCondLst>
                                    <p:cond delay="0"/>
                                  </p:stCondLst>
                                  <p:childTnLst>
                                    <p:set>
                                      <p:cBhvr>
                                        <p:cTn id="45" dur="1" fill="hold">
                                          <p:stCondLst>
                                            <p:cond delay="0"/>
                                          </p:stCondLst>
                                        </p:cTn>
                                        <p:tgtEl>
                                          <p:spTgt spid="48"/>
                                        </p:tgtEl>
                                        <p:attrNameLst>
                                          <p:attrName>style.visibility</p:attrName>
                                        </p:attrNameLst>
                                      </p:cBhvr>
                                      <p:to>
                                        <p:strVal val="visible"/>
                                      </p:to>
                                    </p:set>
                                    <p:animEffect transition="in" filter="fade">
                                      <p:cBhvr>
                                        <p:cTn id="46" dur="2000"/>
                                        <p:tgtEl>
                                          <p:spTgt spid="48"/>
                                        </p:tgtEl>
                                      </p:cBhvr>
                                    </p:animEffect>
                                  </p:childTnLst>
                                </p:cTn>
                              </p:par>
                              <p:par>
                                <p:cTn id="47" presetID="10" presetClass="entr" presetSubtype="0" fill="hold" grpId="2" nodeType="withEffect">
                                  <p:stCondLst>
                                    <p:cond delay="0"/>
                                  </p:stCondLst>
                                  <p:childTnLst>
                                    <p:set>
                                      <p:cBhvr>
                                        <p:cTn id="48" dur="1" fill="hold">
                                          <p:stCondLst>
                                            <p:cond delay="0"/>
                                          </p:stCondLst>
                                        </p:cTn>
                                        <p:tgtEl>
                                          <p:spTgt spid="49"/>
                                        </p:tgtEl>
                                        <p:attrNameLst>
                                          <p:attrName>style.visibility</p:attrName>
                                        </p:attrNameLst>
                                      </p:cBhvr>
                                      <p:to>
                                        <p:strVal val="visible"/>
                                      </p:to>
                                    </p:set>
                                    <p:animEffect transition="in" filter="fade">
                                      <p:cBhvr>
                                        <p:cTn id="49" dur="2000"/>
                                        <p:tgtEl>
                                          <p:spTgt spid="49"/>
                                        </p:tgtEl>
                                      </p:cBhvr>
                                    </p:animEffect>
                                  </p:childTnLst>
                                </p:cTn>
                              </p:par>
                              <p:par>
                                <p:cTn id="50" presetID="10" presetClass="entr" presetSubtype="0" fill="hold" grpId="2" nodeType="withEffect">
                                  <p:stCondLst>
                                    <p:cond delay="0"/>
                                  </p:stCondLst>
                                  <p:childTnLst>
                                    <p:set>
                                      <p:cBhvr>
                                        <p:cTn id="51" dur="1" fill="hold">
                                          <p:stCondLst>
                                            <p:cond delay="0"/>
                                          </p:stCondLst>
                                        </p:cTn>
                                        <p:tgtEl>
                                          <p:spTgt spid="50"/>
                                        </p:tgtEl>
                                        <p:attrNameLst>
                                          <p:attrName>style.visibility</p:attrName>
                                        </p:attrNameLst>
                                      </p:cBhvr>
                                      <p:to>
                                        <p:strVal val="visible"/>
                                      </p:to>
                                    </p:set>
                                    <p:animEffect transition="in" filter="fade">
                                      <p:cBhvr>
                                        <p:cTn id="52" dur="2000"/>
                                        <p:tgtEl>
                                          <p:spTgt spid="50"/>
                                        </p:tgtEl>
                                      </p:cBhvr>
                                    </p:animEffect>
                                  </p:childTnLst>
                                </p:cTn>
                              </p:par>
                              <p:par>
                                <p:cTn id="53" presetID="10" presetClass="entr" presetSubtype="0" fill="hold" grpId="2" nodeType="withEffect">
                                  <p:stCondLst>
                                    <p:cond delay="0"/>
                                  </p:stCondLst>
                                  <p:childTnLst>
                                    <p:set>
                                      <p:cBhvr>
                                        <p:cTn id="54" dur="1" fill="hold">
                                          <p:stCondLst>
                                            <p:cond delay="0"/>
                                          </p:stCondLst>
                                        </p:cTn>
                                        <p:tgtEl>
                                          <p:spTgt spid="51"/>
                                        </p:tgtEl>
                                        <p:attrNameLst>
                                          <p:attrName>style.visibility</p:attrName>
                                        </p:attrNameLst>
                                      </p:cBhvr>
                                      <p:to>
                                        <p:strVal val="visible"/>
                                      </p:to>
                                    </p:set>
                                    <p:animEffect transition="in" filter="fade">
                                      <p:cBhvr>
                                        <p:cTn id="55" dur="2000"/>
                                        <p:tgtEl>
                                          <p:spTgt spid="51"/>
                                        </p:tgtEl>
                                      </p:cBhvr>
                                    </p:animEffect>
                                  </p:childTnLst>
                                </p:cTn>
                              </p:par>
                              <p:par>
                                <p:cTn id="56" presetID="10" presetClass="entr" presetSubtype="0" fill="hold" nodeType="withEffect">
                                  <p:stCondLst>
                                    <p:cond delay="0"/>
                                  </p:stCondLst>
                                  <p:childTnLst>
                                    <p:set>
                                      <p:cBhvr>
                                        <p:cTn id="57" dur="1" fill="hold">
                                          <p:stCondLst>
                                            <p:cond delay="0"/>
                                          </p:stCondLst>
                                        </p:cTn>
                                        <p:tgtEl>
                                          <p:spTgt spid="24"/>
                                        </p:tgtEl>
                                        <p:attrNameLst>
                                          <p:attrName>style.visibility</p:attrName>
                                        </p:attrNameLst>
                                      </p:cBhvr>
                                      <p:to>
                                        <p:strVal val="visible"/>
                                      </p:to>
                                    </p:set>
                                    <p:animEffect transition="in" filter="fade">
                                      <p:cBhvr>
                                        <p:cTn id="58" dur="2000"/>
                                        <p:tgtEl>
                                          <p:spTgt spid="24"/>
                                        </p:tgtEl>
                                      </p:cBhvr>
                                    </p:animEffect>
                                  </p:childTnLst>
                                </p:cTn>
                              </p:par>
                            </p:childTnLst>
                          </p:cTn>
                        </p:par>
                        <p:par>
                          <p:cTn id="59" fill="hold">
                            <p:stCondLst>
                              <p:cond delay="2000"/>
                            </p:stCondLst>
                            <p:childTnLst>
                              <p:par>
                                <p:cTn id="60" presetID="6" presetClass="emph" presetSubtype="0" fill="hold" nodeType="afterEffect">
                                  <p:stCondLst>
                                    <p:cond delay="0"/>
                                  </p:stCondLst>
                                  <p:childTnLst>
                                    <p:animScale>
                                      <p:cBhvr>
                                        <p:cTn id="61" dur="2000" fill="hold"/>
                                        <p:tgtEl>
                                          <p:spTgt spid="24"/>
                                        </p:tgtEl>
                                      </p:cBhvr>
                                      <p:by x="50000" y="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2" animBg="1"/>
      <p:bldP spid="20" grpId="2" animBg="1"/>
      <p:bldP spid="22" grpId="2" animBg="1"/>
      <p:bldP spid="23" grpId="2" animBg="1"/>
      <p:bldP spid="31" grpId="2" animBg="1"/>
      <p:bldP spid="33" grpId="2" animBg="1"/>
      <p:bldP spid="35" grpId="2"/>
      <p:bldP spid="39" grpId="2" animBg="1"/>
      <p:bldP spid="40" grpId="2" animBg="1"/>
      <p:bldP spid="41" grpId="2"/>
      <p:bldP spid="43" grpId="2" animBg="1"/>
      <p:bldP spid="44" grpId="2"/>
      <p:bldP spid="48" grpId="2" animBg="1"/>
      <p:bldP spid="49" grpId="2" animBg="1"/>
      <p:bldP spid="50" grpId="2" animBg="1"/>
      <p:bldP spid="51" grpId="2"/>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656328" y="1365113"/>
            <a:ext cx="8663565" cy="4680087"/>
          </a:xfrm>
        </p:spPr>
        <p:txBody>
          <a:bodyPr>
            <a:normAutofit fontScale="92500" lnSpcReduction="20000"/>
          </a:bodyPr>
          <a:lstStyle/>
          <a:p>
            <a:pPr marL="234950" lvl="3" indent="-234950">
              <a:buNone/>
              <a:defRPr/>
            </a:pPr>
            <a:r>
              <a:rPr lang="en-US" sz="1800" b="1" dirty="0" smtClean="0"/>
              <a:t>Publishing benchmarks and checks</a:t>
            </a:r>
          </a:p>
          <a:p>
            <a:pPr marL="404813" lvl="4" indent="-234950">
              <a:buSzPct val="80000"/>
              <a:buFont typeface="Webdings" pitchFamily="18" charset="2"/>
              <a:buChar char=""/>
              <a:defRPr/>
            </a:pPr>
            <a:r>
              <a:rPr lang="en-US" sz="1800" b="1" dirty="0" smtClean="0"/>
              <a:t>There are no standards on how to write SCAP so that it can be published in human consumable form.</a:t>
            </a:r>
          </a:p>
          <a:p>
            <a:pPr marL="404813" lvl="4" indent="-234950">
              <a:buSzPct val="80000"/>
              <a:buFont typeface="Webdings" pitchFamily="18" charset="2"/>
              <a:buChar char=""/>
              <a:defRPr/>
            </a:pPr>
            <a:r>
              <a:rPr lang="en-US" sz="1800" b="1" dirty="0" smtClean="0"/>
              <a:t>There are no standard interfaces to publish benchmarks in multiple needed forms.</a:t>
            </a:r>
          </a:p>
          <a:p>
            <a:pPr marL="404813" lvl="4" indent="-234950">
              <a:buSzPct val="80000"/>
              <a:buFont typeface="Webdings" pitchFamily="18" charset="2"/>
              <a:buChar char=""/>
              <a:defRPr/>
            </a:pPr>
            <a:endParaRPr lang="en-US" sz="1800" b="1" dirty="0" smtClean="0"/>
          </a:p>
          <a:p>
            <a:pPr marL="404813" lvl="4" indent="-234950">
              <a:buSzPct val="80000"/>
              <a:buFont typeface="Webdings" pitchFamily="18" charset="2"/>
              <a:buChar char=""/>
              <a:defRPr/>
            </a:pPr>
            <a:endParaRPr lang="en-US" sz="1800" b="1" dirty="0" smtClean="0"/>
          </a:p>
          <a:p>
            <a:pPr marL="404813" lvl="4" indent="-234950">
              <a:buSzPct val="80000"/>
              <a:buFont typeface="Webdings" pitchFamily="18" charset="2"/>
              <a:buChar char=""/>
              <a:defRPr/>
            </a:pPr>
            <a:endParaRPr lang="en-US" sz="1800" b="1" dirty="0" smtClean="0"/>
          </a:p>
          <a:p>
            <a:pPr marL="404813" lvl="4" indent="-234950">
              <a:buSzPct val="80000"/>
              <a:buFont typeface="Webdings" pitchFamily="18" charset="2"/>
              <a:buChar char=""/>
              <a:defRPr/>
            </a:pPr>
            <a:endParaRPr lang="en-US" sz="1800" b="1" dirty="0" smtClean="0"/>
          </a:p>
          <a:p>
            <a:pPr marL="404813" lvl="4" indent="-234950">
              <a:buSzPct val="80000"/>
              <a:buFont typeface="Webdings" pitchFamily="18" charset="2"/>
              <a:buChar char=""/>
              <a:defRPr/>
            </a:pPr>
            <a:endParaRPr lang="en-US" sz="1800" b="1" dirty="0" smtClean="0"/>
          </a:p>
          <a:p>
            <a:pPr marL="404813" lvl="4" indent="-234950">
              <a:buSzPct val="80000"/>
              <a:buFont typeface="Webdings" pitchFamily="18" charset="2"/>
              <a:buChar char=""/>
              <a:defRPr/>
            </a:pPr>
            <a:endParaRPr lang="en-US" sz="1800" b="1" dirty="0" smtClean="0"/>
          </a:p>
          <a:p>
            <a:pPr marL="404813" lvl="4" indent="-234950">
              <a:buSzPct val="80000"/>
              <a:buFont typeface="Webdings" pitchFamily="18" charset="2"/>
              <a:buChar char=""/>
              <a:defRPr/>
            </a:pPr>
            <a:endParaRPr lang="en-US" sz="1800" b="1" dirty="0" smtClean="0"/>
          </a:p>
          <a:p>
            <a:pPr lvl="0"/>
            <a:r>
              <a:rPr lang="en-US" dirty="0" smtClean="0"/>
              <a:t>Content repositories must:</a:t>
            </a:r>
          </a:p>
          <a:p>
            <a:pPr lvl="1"/>
            <a:r>
              <a:rPr lang="en-US" dirty="0" smtClean="0"/>
              <a:t>Support push based communication patterns</a:t>
            </a:r>
          </a:p>
          <a:p>
            <a:pPr lvl="1"/>
            <a:r>
              <a:rPr lang="en-US" dirty="0" smtClean="0"/>
              <a:t>Support authorized submission of any XML-based content to the repository</a:t>
            </a:r>
          </a:p>
          <a:p>
            <a:pPr lvl="1"/>
            <a:r>
              <a:rPr lang="en-US" dirty="0" smtClean="0"/>
              <a:t>Manage revisions of content and content entities</a:t>
            </a:r>
          </a:p>
          <a:p>
            <a:pPr lvl="1"/>
            <a:r>
              <a:rPr lang="en-US" dirty="0" smtClean="0"/>
              <a:t>Support authorized insert, update and deletion commands</a:t>
            </a:r>
          </a:p>
          <a:p>
            <a:pPr marL="404813" lvl="4" indent="-234950">
              <a:buSzPct val="80000"/>
              <a:buFont typeface="Webdings" pitchFamily="18" charset="2"/>
              <a:buChar char=""/>
              <a:defRPr/>
            </a:pPr>
            <a:endParaRPr lang="en-US" sz="1800" b="1" dirty="0" smtClean="0"/>
          </a:p>
          <a:p>
            <a:pPr marL="404813" lvl="4" indent="-234950">
              <a:buSzPct val="80000"/>
              <a:buFont typeface="Webdings" pitchFamily="18" charset="2"/>
              <a:buChar char=""/>
              <a:defRPr/>
            </a:pPr>
            <a:endParaRPr lang="en-US" sz="1800" b="1" dirty="0" smtClean="0"/>
          </a:p>
          <a:p>
            <a:pPr marL="404813" lvl="4" indent="-234950">
              <a:buNone/>
              <a:defRPr/>
            </a:pPr>
            <a:endParaRPr lang="en-US" sz="1800" b="1" dirty="0" smtClean="0"/>
          </a:p>
          <a:p>
            <a:pPr marL="404813" lvl="4" indent="-234950">
              <a:buFont typeface="Webdings" pitchFamily="18" charset="2"/>
              <a:buChar char="4"/>
              <a:defRPr/>
            </a:pPr>
            <a:endParaRPr lang="en-US" sz="1800" b="1" dirty="0" smtClean="0"/>
          </a:p>
          <a:p>
            <a:pPr marL="234950" lvl="3" indent="-234950">
              <a:buFont typeface="Webdings" pitchFamily="18" charset="2"/>
              <a:buChar char="4"/>
              <a:defRPr/>
            </a:pPr>
            <a:endParaRPr lang="en-US" sz="1800" b="1" dirty="0" smtClean="0"/>
          </a:p>
        </p:txBody>
      </p:sp>
      <p:sp>
        <p:nvSpPr>
          <p:cNvPr id="5" name="Title 1"/>
          <p:cNvSpPr>
            <a:spLocks noGrp="1"/>
          </p:cNvSpPr>
          <p:nvPr>
            <p:ph type="title"/>
          </p:nvPr>
        </p:nvSpPr>
        <p:spPr>
          <a:xfrm>
            <a:off x="457200" y="279400"/>
            <a:ext cx="8985250" cy="838200"/>
          </a:xfrm>
        </p:spPr>
        <p:txBody>
          <a:bodyPr/>
          <a:lstStyle/>
          <a:p>
            <a:r>
              <a:rPr lang="en-US" dirty="0" smtClean="0"/>
              <a:t>Obstacle</a:t>
            </a:r>
          </a:p>
        </p:txBody>
      </p:sp>
      <p:sp>
        <p:nvSpPr>
          <p:cNvPr id="7" name="Oval 22"/>
          <p:cNvSpPr>
            <a:spLocks noChangeArrowheads="1"/>
          </p:cNvSpPr>
          <p:nvPr/>
        </p:nvSpPr>
        <p:spPr bwMode="auto">
          <a:xfrm>
            <a:off x="1827768" y="792630"/>
            <a:ext cx="289019" cy="273050"/>
          </a:xfrm>
          <a:prstGeom prst="ellipse">
            <a:avLst/>
          </a:prstGeom>
          <a:solidFill>
            <a:schemeClr val="folHlink"/>
          </a:solidFill>
          <a:ln w="3175" algn="ctr">
            <a:solidFill>
              <a:schemeClr val="bg2"/>
            </a:solidFill>
            <a:round/>
            <a:headEnd/>
            <a:tailEnd/>
          </a:ln>
          <a:effectLst>
            <a:outerShdw dist="35921" dir="2700000" algn="ctr" rotWithShape="0">
              <a:srgbClr val="808080"/>
            </a:outerShdw>
          </a:effectLst>
        </p:spPr>
        <p:txBody>
          <a:bodyPr anchor="ctr" anchorCtr="1"/>
          <a:lstStyle/>
          <a:p>
            <a:pPr algn="ctr" eaLnBrk="0" hangingPunct="0">
              <a:lnSpc>
                <a:spcPct val="90000"/>
              </a:lnSpc>
              <a:spcBef>
                <a:spcPct val="30000"/>
              </a:spcBef>
              <a:buClr>
                <a:schemeClr val="bg1"/>
              </a:buClr>
              <a:buFont typeface="Webdings" pitchFamily="18" charset="2"/>
              <a:buNone/>
              <a:defRPr/>
            </a:pPr>
            <a:r>
              <a:rPr lang="en-US" sz="1300" b="1" dirty="0" smtClean="0">
                <a:solidFill>
                  <a:srgbClr val="FFFFFF"/>
                </a:solidFill>
              </a:rPr>
              <a:t>7</a:t>
            </a:r>
            <a:endParaRPr lang="en-US" sz="1300" b="1" dirty="0">
              <a:solidFill>
                <a:srgbClr val="FFFFFF"/>
              </a:solidFill>
            </a:endParaRPr>
          </a:p>
        </p:txBody>
      </p:sp>
      <p:sp>
        <p:nvSpPr>
          <p:cNvPr id="8" name="Rounded Rectangle 7"/>
          <p:cNvSpPr/>
          <p:nvPr/>
        </p:nvSpPr>
        <p:spPr bwMode="auto">
          <a:xfrm>
            <a:off x="1901435" y="3089898"/>
            <a:ext cx="2009114" cy="375652"/>
          </a:xfrm>
          <a:prstGeom prst="roundRect">
            <a:avLst/>
          </a:prstGeom>
          <a:solidFill>
            <a:schemeClr val="accent5"/>
          </a:solidFill>
          <a:ln w="3175" algn="ctr">
            <a:solidFill>
              <a:schemeClr val="bg2"/>
            </a:solidFill>
            <a:round/>
            <a:headEnd/>
            <a:tailEnd/>
          </a:ln>
          <a:effectLst>
            <a:outerShdw dist="35921" dir="2700000" algn="ctr" rotWithShape="0">
              <a:srgbClr val="808080"/>
            </a:outerShdw>
          </a:effectLst>
        </p:spPr>
        <p:txBody>
          <a:bodyPr anchor="ctr" anchorCtr="1"/>
          <a:lstStyle/>
          <a:p>
            <a:pPr algn="ctr" eaLnBrk="0" hangingPunct="0">
              <a:lnSpc>
                <a:spcPct val="90000"/>
              </a:lnSpc>
              <a:spcBef>
                <a:spcPct val="30000"/>
              </a:spcBef>
              <a:buClr>
                <a:schemeClr val="bg1"/>
              </a:buClr>
              <a:buFontTx/>
              <a:buNone/>
              <a:defRPr/>
            </a:pPr>
            <a:r>
              <a:rPr lang="en-US" sz="1400" b="1" dirty="0" smtClean="0">
                <a:latin typeface="Arial" charset="0"/>
              </a:rPr>
              <a:t>Config Guides</a:t>
            </a:r>
          </a:p>
        </p:txBody>
      </p:sp>
      <p:sp>
        <p:nvSpPr>
          <p:cNvPr id="9" name="Rounded Rectangle 8"/>
          <p:cNvSpPr/>
          <p:nvPr/>
        </p:nvSpPr>
        <p:spPr bwMode="auto">
          <a:xfrm>
            <a:off x="4428735" y="3125021"/>
            <a:ext cx="2009114" cy="375652"/>
          </a:xfrm>
          <a:prstGeom prst="roundRect">
            <a:avLst/>
          </a:prstGeom>
          <a:solidFill>
            <a:schemeClr val="accent5"/>
          </a:solidFill>
          <a:ln w="3175" algn="ctr">
            <a:solidFill>
              <a:schemeClr val="bg2"/>
            </a:solidFill>
            <a:round/>
            <a:headEnd/>
            <a:tailEnd/>
          </a:ln>
          <a:effectLst>
            <a:outerShdw dist="35921" dir="2700000" algn="ctr" rotWithShape="0">
              <a:srgbClr val="808080"/>
            </a:outerShdw>
          </a:effectLst>
        </p:spPr>
        <p:txBody>
          <a:bodyPr anchor="ctr" anchorCtr="1"/>
          <a:lstStyle/>
          <a:p>
            <a:pPr marL="0" marR="0" indent="0" algn="ctr" defTabSz="914400" eaLnBrk="0" latinLnBrk="0" hangingPunct="0">
              <a:lnSpc>
                <a:spcPct val="90000"/>
              </a:lnSpc>
              <a:spcBef>
                <a:spcPct val="30000"/>
              </a:spcBef>
              <a:buClr>
                <a:schemeClr val="bg1"/>
              </a:buClr>
              <a:buSzTx/>
              <a:tabLst/>
              <a:defRPr/>
            </a:pPr>
            <a:r>
              <a:rPr lang="en-US" sz="1400" b="1" dirty="0" smtClean="0">
                <a:latin typeface="Arial" charset="0"/>
              </a:rPr>
              <a:t>Test Results </a:t>
            </a:r>
          </a:p>
        </p:txBody>
      </p:sp>
      <p:sp>
        <p:nvSpPr>
          <p:cNvPr id="10" name="Rounded Rectangle 9"/>
          <p:cNvSpPr/>
          <p:nvPr/>
        </p:nvSpPr>
        <p:spPr bwMode="auto">
          <a:xfrm>
            <a:off x="1901435" y="2611186"/>
            <a:ext cx="2009114" cy="375652"/>
          </a:xfrm>
          <a:prstGeom prst="roundRect">
            <a:avLst/>
          </a:prstGeom>
          <a:solidFill>
            <a:schemeClr val="accent5"/>
          </a:solidFill>
          <a:ln w="3175" algn="ctr">
            <a:solidFill>
              <a:schemeClr val="bg2"/>
            </a:solidFill>
            <a:round/>
            <a:headEnd/>
            <a:tailEnd/>
          </a:ln>
          <a:effectLst>
            <a:outerShdw dist="35921" dir="2700000" algn="ctr" rotWithShape="0">
              <a:srgbClr val="808080"/>
            </a:outerShdw>
          </a:effectLst>
        </p:spPr>
        <p:txBody>
          <a:bodyPr anchor="ctr" anchorCtr="1"/>
          <a:lstStyle/>
          <a:p>
            <a:pPr marR="0" algn="ctr" defTabSz="914400" eaLnBrk="0" latinLnBrk="0" hangingPunct="0">
              <a:lnSpc>
                <a:spcPct val="90000"/>
              </a:lnSpc>
              <a:spcBef>
                <a:spcPct val="30000"/>
              </a:spcBef>
              <a:buClr>
                <a:schemeClr val="bg1"/>
              </a:buClr>
              <a:buSzTx/>
              <a:tabLst/>
              <a:defRPr/>
            </a:pPr>
            <a:r>
              <a:rPr lang="en-US" sz="1400" b="1" dirty="0" smtClean="0">
                <a:latin typeface="Arial" charset="0"/>
              </a:rPr>
              <a:t>Security Policy </a:t>
            </a:r>
          </a:p>
        </p:txBody>
      </p:sp>
      <p:sp>
        <p:nvSpPr>
          <p:cNvPr id="11" name="Rounded Rectangle 10"/>
          <p:cNvSpPr/>
          <p:nvPr/>
        </p:nvSpPr>
        <p:spPr bwMode="auto">
          <a:xfrm>
            <a:off x="1901435" y="4045766"/>
            <a:ext cx="2009114" cy="375652"/>
          </a:xfrm>
          <a:prstGeom prst="roundRect">
            <a:avLst/>
          </a:prstGeom>
          <a:solidFill>
            <a:schemeClr val="accent5"/>
          </a:solidFill>
          <a:ln w="3175" algn="ctr">
            <a:solidFill>
              <a:schemeClr val="bg2"/>
            </a:solidFill>
            <a:round/>
            <a:headEnd/>
            <a:tailEnd/>
          </a:ln>
          <a:effectLst>
            <a:outerShdw dist="35921" dir="2700000" algn="ctr" rotWithShape="0">
              <a:srgbClr val="808080"/>
            </a:outerShdw>
          </a:effectLst>
        </p:spPr>
        <p:txBody>
          <a:bodyPr anchor="ctr" anchorCtr="1"/>
          <a:lstStyle/>
          <a:p>
            <a:pPr algn="ctr" eaLnBrk="0" hangingPunct="0">
              <a:lnSpc>
                <a:spcPct val="90000"/>
              </a:lnSpc>
              <a:spcBef>
                <a:spcPct val="30000"/>
              </a:spcBef>
              <a:buClr>
                <a:schemeClr val="bg1"/>
              </a:buClr>
              <a:buFontTx/>
              <a:buNone/>
              <a:defRPr/>
            </a:pPr>
            <a:r>
              <a:rPr lang="en-US" sz="1400" b="1" dirty="0" smtClean="0">
                <a:latin typeface="Arial" charset="0"/>
              </a:rPr>
              <a:t>Test Plans</a:t>
            </a:r>
          </a:p>
        </p:txBody>
      </p:sp>
      <p:sp>
        <p:nvSpPr>
          <p:cNvPr id="12" name="Rounded Rectangle 11"/>
          <p:cNvSpPr/>
          <p:nvPr/>
        </p:nvSpPr>
        <p:spPr bwMode="auto">
          <a:xfrm>
            <a:off x="4428735" y="3621393"/>
            <a:ext cx="2009114" cy="375652"/>
          </a:xfrm>
          <a:prstGeom prst="roundRect">
            <a:avLst/>
          </a:prstGeom>
          <a:solidFill>
            <a:schemeClr val="accent5"/>
          </a:solidFill>
          <a:ln w="3175" algn="ctr">
            <a:solidFill>
              <a:schemeClr val="bg2"/>
            </a:solidFill>
            <a:round/>
            <a:headEnd/>
            <a:tailEnd/>
          </a:ln>
          <a:effectLst>
            <a:outerShdw dist="35921" dir="2700000" algn="ctr" rotWithShape="0">
              <a:srgbClr val="808080"/>
            </a:outerShdw>
          </a:effectLst>
        </p:spPr>
        <p:txBody>
          <a:bodyPr anchor="ctr" anchorCtr="1"/>
          <a:lstStyle/>
          <a:p>
            <a:pPr algn="ctr" eaLnBrk="0" hangingPunct="0">
              <a:lnSpc>
                <a:spcPct val="90000"/>
              </a:lnSpc>
              <a:spcBef>
                <a:spcPct val="30000"/>
              </a:spcBef>
              <a:buClr>
                <a:schemeClr val="bg1"/>
              </a:buClr>
              <a:buFontTx/>
              <a:buNone/>
              <a:defRPr/>
            </a:pPr>
            <a:r>
              <a:rPr lang="en-US" sz="1400" b="1" dirty="0" smtClean="0">
                <a:latin typeface="Arial" charset="0"/>
              </a:rPr>
              <a:t>iPOST</a:t>
            </a:r>
          </a:p>
        </p:txBody>
      </p:sp>
      <p:sp>
        <p:nvSpPr>
          <p:cNvPr id="13" name="Rounded Rectangle 12"/>
          <p:cNvSpPr/>
          <p:nvPr/>
        </p:nvSpPr>
        <p:spPr bwMode="auto">
          <a:xfrm>
            <a:off x="1901435" y="3568610"/>
            <a:ext cx="2009114" cy="375652"/>
          </a:xfrm>
          <a:prstGeom prst="roundRect">
            <a:avLst/>
          </a:prstGeom>
          <a:solidFill>
            <a:schemeClr val="accent5"/>
          </a:solidFill>
          <a:ln w="3175" algn="ctr">
            <a:solidFill>
              <a:schemeClr val="bg2"/>
            </a:solidFill>
            <a:round/>
            <a:headEnd/>
            <a:tailEnd/>
          </a:ln>
          <a:effectLst>
            <a:outerShdw dist="35921" dir="2700000" algn="ctr" rotWithShape="0">
              <a:srgbClr val="808080"/>
            </a:outerShdw>
          </a:effectLst>
        </p:spPr>
        <p:txBody>
          <a:bodyPr anchor="ctr" anchorCtr="1"/>
          <a:lstStyle/>
          <a:p>
            <a:pPr marL="0" marR="0" indent="0" algn="ctr" defTabSz="914400" eaLnBrk="0" latinLnBrk="0" hangingPunct="0">
              <a:lnSpc>
                <a:spcPct val="90000"/>
              </a:lnSpc>
              <a:spcBef>
                <a:spcPct val="30000"/>
              </a:spcBef>
              <a:buClr>
                <a:schemeClr val="bg1"/>
              </a:buClr>
              <a:buSzTx/>
              <a:tabLst/>
              <a:defRPr/>
            </a:pPr>
            <a:r>
              <a:rPr lang="en-US" sz="1400" b="1" dirty="0" smtClean="0">
                <a:latin typeface="Arial" charset="0"/>
              </a:rPr>
              <a:t>SSP Control Lists</a:t>
            </a:r>
          </a:p>
        </p:txBody>
      </p:sp>
      <p:sp>
        <p:nvSpPr>
          <p:cNvPr id="14" name="Rounded Rectangle 13"/>
          <p:cNvSpPr/>
          <p:nvPr/>
        </p:nvSpPr>
        <p:spPr bwMode="auto">
          <a:xfrm>
            <a:off x="4428735" y="2628648"/>
            <a:ext cx="2009114" cy="375652"/>
          </a:xfrm>
          <a:prstGeom prst="roundRect">
            <a:avLst/>
          </a:prstGeom>
          <a:solidFill>
            <a:schemeClr val="accent5"/>
          </a:solidFill>
          <a:ln w="3175" algn="ctr">
            <a:solidFill>
              <a:schemeClr val="bg2"/>
            </a:solidFill>
            <a:round/>
            <a:headEnd/>
            <a:tailEnd/>
          </a:ln>
          <a:effectLst>
            <a:outerShdw dist="35921" dir="2700000" algn="ctr" rotWithShape="0">
              <a:srgbClr val="808080"/>
            </a:outerShdw>
          </a:effectLst>
        </p:spPr>
        <p:txBody>
          <a:bodyPr anchor="ctr" anchorCtr="1"/>
          <a:lstStyle/>
          <a:p>
            <a:pPr marL="0" marR="0" indent="0" algn="ctr" defTabSz="914400" eaLnBrk="0" latinLnBrk="0" hangingPunct="0">
              <a:lnSpc>
                <a:spcPct val="90000"/>
              </a:lnSpc>
              <a:spcBef>
                <a:spcPct val="30000"/>
              </a:spcBef>
              <a:buClr>
                <a:schemeClr val="bg1"/>
              </a:buClr>
              <a:buSzTx/>
              <a:tabLst/>
              <a:defRPr/>
            </a:pPr>
            <a:r>
              <a:rPr lang="en-US" sz="1400" b="1" dirty="0" smtClean="0">
                <a:latin typeface="Arial" charset="0"/>
              </a:rPr>
              <a:t>POA&amp;Ms</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itle 33"/>
          <p:cNvSpPr>
            <a:spLocks noGrp="1"/>
          </p:cNvSpPr>
          <p:nvPr>
            <p:ph type="title"/>
          </p:nvPr>
        </p:nvSpPr>
        <p:spPr>
          <a:xfrm>
            <a:off x="389427" y="452289"/>
            <a:ext cx="8985250" cy="655583"/>
          </a:xfrm>
        </p:spPr>
        <p:txBody>
          <a:bodyPr/>
          <a:lstStyle/>
          <a:p>
            <a:pPr lvl="3"/>
            <a:r>
              <a:rPr lang="en-US" dirty="0" smtClean="0"/>
              <a:t>Addressing Obstacle      : Publishing benchmarks and checks</a:t>
            </a:r>
            <a:endParaRPr lang="en-US" dirty="0"/>
          </a:p>
        </p:txBody>
      </p:sp>
      <p:sp>
        <p:nvSpPr>
          <p:cNvPr id="9" name="Oval 22"/>
          <p:cNvSpPr>
            <a:spLocks noChangeArrowheads="1"/>
          </p:cNvSpPr>
          <p:nvPr/>
        </p:nvSpPr>
        <p:spPr bwMode="auto">
          <a:xfrm>
            <a:off x="3304838" y="809769"/>
            <a:ext cx="289019" cy="273050"/>
          </a:xfrm>
          <a:prstGeom prst="ellipse">
            <a:avLst/>
          </a:prstGeom>
          <a:solidFill>
            <a:schemeClr val="folHlink"/>
          </a:solidFill>
          <a:ln w="3175" algn="ctr">
            <a:solidFill>
              <a:schemeClr val="bg2"/>
            </a:solidFill>
            <a:round/>
            <a:headEnd/>
            <a:tailEnd/>
          </a:ln>
          <a:effectLst>
            <a:outerShdw dist="35921" dir="2700000" algn="ctr" rotWithShape="0">
              <a:srgbClr val="808080"/>
            </a:outerShdw>
          </a:effectLst>
        </p:spPr>
        <p:txBody>
          <a:bodyPr anchor="ctr" anchorCtr="1"/>
          <a:lstStyle/>
          <a:p>
            <a:pPr algn="ctr" eaLnBrk="0" hangingPunct="0">
              <a:lnSpc>
                <a:spcPct val="90000"/>
              </a:lnSpc>
              <a:spcBef>
                <a:spcPct val="30000"/>
              </a:spcBef>
              <a:buClr>
                <a:schemeClr val="bg1"/>
              </a:buClr>
              <a:buFont typeface="Webdings" pitchFamily="18" charset="2"/>
              <a:buNone/>
              <a:defRPr/>
            </a:pPr>
            <a:r>
              <a:rPr lang="en-US" sz="1300" b="1" dirty="0" smtClean="0">
                <a:solidFill>
                  <a:srgbClr val="FFFFFF"/>
                </a:solidFill>
              </a:rPr>
              <a:t>7</a:t>
            </a:r>
            <a:endParaRPr lang="en-US" sz="1300" b="1" dirty="0">
              <a:solidFill>
                <a:srgbClr val="FFFFFF"/>
              </a:solidFill>
            </a:endParaRPr>
          </a:p>
        </p:txBody>
      </p:sp>
      <p:sp>
        <p:nvSpPr>
          <p:cNvPr id="47" name="Can 46"/>
          <p:cNvSpPr/>
          <p:nvPr/>
        </p:nvSpPr>
        <p:spPr bwMode="auto">
          <a:xfrm>
            <a:off x="1981051" y="2932806"/>
            <a:ext cx="1155700" cy="3287713"/>
          </a:xfrm>
          <a:prstGeom prst="can">
            <a:avLst/>
          </a:prstGeom>
          <a:solidFill>
            <a:schemeClr val="accent6">
              <a:lumMod val="75000"/>
            </a:schemeClr>
          </a:solidFill>
          <a:ln w="3175" algn="ctr">
            <a:solidFill>
              <a:schemeClr val="bg2"/>
            </a:solidFill>
            <a:round/>
            <a:headEnd/>
            <a:tailEnd/>
          </a:ln>
          <a:effectLst>
            <a:outerShdw dist="35921" dir="2700000" algn="ctr" rotWithShape="0">
              <a:srgbClr val="808080"/>
            </a:outerShdw>
          </a:effectLst>
        </p:spPr>
        <p:txBody>
          <a:bodyPr anchor="ctr" anchorCtr="1"/>
          <a:lstStyle/>
          <a:p>
            <a:pPr marL="0" marR="0" indent="0" algn="ctr" defTabSz="914400" eaLnBrk="0" latinLnBrk="0" hangingPunct="0">
              <a:lnSpc>
                <a:spcPct val="90000"/>
              </a:lnSpc>
              <a:spcBef>
                <a:spcPct val="30000"/>
              </a:spcBef>
              <a:buClr>
                <a:schemeClr val="bg1"/>
              </a:buClr>
              <a:buSzTx/>
              <a:tabLst/>
              <a:defRPr/>
            </a:pPr>
            <a:r>
              <a:rPr lang="en-US" b="1" dirty="0" smtClean="0"/>
              <a:t>Federal</a:t>
            </a:r>
            <a:br>
              <a:rPr lang="en-US" b="1" dirty="0" smtClean="0"/>
            </a:br>
            <a:r>
              <a:rPr lang="en-US" b="1" dirty="0" smtClean="0"/>
              <a:t>Content</a:t>
            </a:r>
            <a:br>
              <a:rPr lang="en-US" b="1" dirty="0" smtClean="0"/>
            </a:br>
            <a:r>
              <a:rPr lang="en-US" b="1" dirty="0" smtClean="0"/>
              <a:t>Repository</a:t>
            </a:r>
          </a:p>
          <a:p>
            <a:pPr marL="0" marR="0" indent="0" algn="ctr" defTabSz="914400" eaLnBrk="0" latinLnBrk="0" hangingPunct="0">
              <a:lnSpc>
                <a:spcPct val="90000"/>
              </a:lnSpc>
              <a:spcBef>
                <a:spcPct val="30000"/>
              </a:spcBef>
              <a:buClr>
                <a:schemeClr val="bg1"/>
              </a:buClr>
              <a:buSzTx/>
              <a:tabLst/>
              <a:defRPr/>
            </a:pPr>
            <a:endParaRPr lang="en-US" b="1" dirty="0" smtClean="0"/>
          </a:p>
          <a:p>
            <a:pPr marL="0" marR="0" indent="0" algn="ctr" defTabSz="914400" eaLnBrk="0" latinLnBrk="0" hangingPunct="0">
              <a:lnSpc>
                <a:spcPct val="90000"/>
              </a:lnSpc>
              <a:spcBef>
                <a:spcPct val="30000"/>
              </a:spcBef>
              <a:buClr>
                <a:schemeClr val="bg1"/>
              </a:buClr>
              <a:buSzTx/>
              <a:tabLst/>
              <a:defRPr/>
            </a:pPr>
            <a:endParaRPr lang="en-US" b="1" dirty="0" smtClean="0"/>
          </a:p>
          <a:p>
            <a:pPr marL="0" marR="0" indent="0" algn="ctr" defTabSz="914400" eaLnBrk="0" latinLnBrk="0" hangingPunct="0">
              <a:lnSpc>
                <a:spcPct val="90000"/>
              </a:lnSpc>
              <a:spcBef>
                <a:spcPct val="30000"/>
              </a:spcBef>
              <a:buClr>
                <a:schemeClr val="bg1"/>
              </a:buClr>
              <a:buSzTx/>
              <a:tabLst/>
              <a:defRPr/>
            </a:pPr>
            <a:endParaRPr lang="en-US" b="1" dirty="0" smtClean="0"/>
          </a:p>
          <a:p>
            <a:pPr marL="0" marR="0" indent="0" algn="ctr" defTabSz="914400" eaLnBrk="0" latinLnBrk="0" hangingPunct="0">
              <a:lnSpc>
                <a:spcPct val="90000"/>
              </a:lnSpc>
              <a:spcBef>
                <a:spcPct val="30000"/>
              </a:spcBef>
              <a:buClr>
                <a:schemeClr val="bg1"/>
              </a:buClr>
              <a:buSzTx/>
              <a:tabLst/>
              <a:defRPr/>
            </a:pPr>
            <a:endParaRPr lang="en-US" b="1" dirty="0" smtClean="0"/>
          </a:p>
          <a:p>
            <a:pPr marL="0" marR="0" indent="0" algn="ctr" defTabSz="914400" eaLnBrk="0" latinLnBrk="0" hangingPunct="0">
              <a:lnSpc>
                <a:spcPct val="90000"/>
              </a:lnSpc>
              <a:spcBef>
                <a:spcPct val="30000"/>
              </a:spcBef>
              <a:buClr>
                <a:schemeClr val="bg1"/>
              </a:buClr>
              <a:buSzTx/>
              <a:tabLst/>
              <a:defRPr/>
            </a:pPr>
            <a:endParaRPr lang="en-US" b="1" dirty="0" smtClean="0"/>
          </a:p>
          <a:p>
            <a:pPr marL="0" marR="0" indent="0" algn="ctr" defTabSz="914400" eaLnBrk="0" latinLnBrk="0" hangingPunct="0">
              <a:lnSpc>
                <a:spcPct val="90000"/>
              </a:lnSpc>
              <a:spcBef>
                <a:spcPct val="30000"/>
              </a:spcBef>
              <a:buClr>
                <a:schemeClr val="bg1"/>
              </a:buClr>
              <a:buSzTx/>
              <a:tabLst/>
              <a:defRPr/>
            </a:pPr>
            <a:endParaRPr lang="en-US" b="1" dirty="0" smtClean="0"/>
          </a:p>
        </p:txBody>
      </p:sp>
      <p:sp>
        <p:nvSpPr>
          <p:cNvPr id="30" name="Left Arrow 29"/>
          <p:cNvSpPr/>
          <p:nvPr/>
        </p:nvSpPr>
        <p:spPr bwMode="auto">
          <a:xfrm flipH="1">
            <a:off x="6009480" y="1218306"/>
            <a:ext cx="1445269" cy="171450"/>
          </a:xfrm>
          <a:prstGeom prst="leftArrow">
            <a:avLst/>
          </a:prstGeom>
          <a:solidFill>
            <a:schemeClr val="accent5">
              <a:lumMod val="50000"/>
            </a:schemeClr>
          </a:solidFill>
          <a:ln w="3175" algn="ctr">
            <a:solidFill>
              <a:schemeClr val="bg2"/>
            </a:solidFill>
            <a:round/>
            <a:headEnd/>
            <a:tailEnd/>
          </a:ln>
          <a:effectLst>
            <a:outerShdw dist="35921" dir="2700000" algn="ctr" rotWithShape="0">
              <a:srgbClr val="808080"/>
            </a:outerShdw>
          </a:effectLst>
        </p:spPr>
        <p:txBody>
          <a:bodyPr anchor="ctr" anchorCtr="1"/>
          <a:lstStyle/>
          <a:p>
            <a:pPr marL="0" marR="0" indent="0" algn="ctr" defTabSz="914400" eaLnBrk="0" latinLnBrk="0" hangingPunct="0">
              <a:lnSpc>
                <a:spcPct val="90000"/>
              </a:lnSpc>
              <a:spcBef>
                <a:spcPct val="30000"/>
              </a:spcBef>
              <a:buClr>
                <a:schemeClr val="bg1"/>
              </a:buClr>
              <a:buSzTx/>
              <a:tabLst/>
              <a:defRPr/>
            </a:pPr>
            <a:endParaRPr lang="en-US" sz="1000" b="1" dirty="0" smtClean="0">
              <a:solidFill>
                <a:srgbClr val="FFFFFF"/>
              </a:solidFill>
              <a:latin typeface="Arial" charset="0"/>
            </a:endParaRPr>
          </a:p>
        </p:txBody>
      </p:sp>
      <p:sp>
        <p:nvSpPr>
          <p:cNvPr id="36" name="Left Arrow 35"/>
          <p:cNvSpPr/>
          <p:nvPr/>
        </p:nvSpPr>
        <p:spPr bwMode="auto">
          <a:xfrm flipH="1">
            <a:off x="6009480" y="1535806"/>
            <a:ext cx="1445269" cy="171450"/>
          </a:xfrm>
          <a:prstGeom prst="leftArrow">
            <a:avLst/>
          </a:prstGeom>
          <a:solidFill>
            <a:schemeClr val="accent5">
              <a:lumMod val="50000"/>
            </a:schemeClr>
          </a:solidFill>
          <a:ln w="3175" algn="ctr">
            <a:solidFill>
              <a:schemeClr val="bg2"/>
            </a:solidFill>
            <a:round/>
            <a:headEnd/>
            <a:tailEnd/>
          </a:ln>
          <a:effectLst>
            <a:outerShdw dist="35921" dir="2700000" algn="ctr" rotWithShape="0">
              <a:srgbClr val="808080"/>
            </a:outerShdw>
          </a:effectLst>
        </p:spPr>
        <p:txBody>
          <a:bodyPr anchor="ctr" anchorCtr="1"/>
          <a:lstStyle/>
          <a:p>
            <a:pPr marL="0" marR="0" indent="0" algn="ctr" defTabSz="914400" eaLnBrk="0" latinLnBrk="0" hangingPunct="0">
              <a:lnSpc>
                <a:spcPct val="90000"/>
              </a:lnSpc>
              <a:spcBef>
                <a:spcPct val="30000"/>
              </a:spcBef>
              <a:buClr>
                <a:schemeClr val="bg1"/>
              </a:buClr>
              <a:buSzTx/>
              <a:tabLst/>
              <a:defRPr/>
            </a:pPr>
            <a:endParaRPr lang="en-US" sz="1000" b="1" dirty="0" smtClean="0">
              <a:solidFill>
                <a:srgbClr val="FFFFFF"/>
              </a:solidFill>
              <a:latin typeface="Arial" charset="0"/>
            </a:endParaRPr>
          </a:p>
        </p:txBody>
      </p:sp>
      <p:sp>
        <p:nvSpPr>
          <p:cNvPr id="37" name="Left Arrow 36"/>
          <p:cNvSpPr/>
          <p:nvPr/>
        </p:nvSpPr>
        <p:spPr bwMode="auto">
          <a:xfrm flipH="1">
            <a:off x="6009480" y="1827906"/>
            <a:ext cx="1445269" cy="171450"/>
          </a:xfrm>
          <a:prstGeom prst="leftArrow">
            <a:avLst/>
          </a:prstGeom>
          <a:solidFill>
            <a:schemeClr val="accent5">
              <a:lumMod val="50000"/>
            </a:schemeClr>
          </a:solidFill>
          <a:ln w="3175" algn="ctr">
            <a:solidFill>
              <a:schemeClr val="bg2"/>
            </a:solidFill>
            <a:round/>
            <a:headEnd/>
            <a:tailEnd/>
          </a:ln>
          <a:effectLst>
            <a:outerShdw dist="35921" dir="2700000" algn="ctr" rotWithShape="0">
              <a:srgbClr val="808080"/>
            </a:outerShdw>
          </a:effectLst>
        </p:spPr>
        <p:txBody>
          <a:bodyPr anchor="ctr" anchorCtr="1"/>
          <a:lstStyle/>
          <a:p>
            <a:pPr marL="0" marR="0" indent="0" algn="ctr" defTabSz="914400" eaLnBrk="0" latinLnBrk="0" hangingPunct="0">
              <a:lnSpc>
                <a:spcPct val="90000"/>
              </a:lnSpc>
              <a:spcBef>
                <a:spcPct val="30000"/>
              </a:spcBef>
              <a:buClr>
                <a:schemeClr val="bg1"/>
              </a:buClr>
              <a:buSzTx/>
              <a:tabLst/>
              <a:defRPr/>
            </a:pPr>
            <a:endParaRPr lang="en-US" sz="1000" b="1" dirty="0" smtClean="0">
              <a:solidFill>
                <a:srgbClr val="FFFFFF"/>
              </a:solidFill>
              <a:latin typeface="Arial" charset="0"/>
            </a:endParaRPr>
          </a:p>
        </p:txBody>
      </p:sp>
      <p:sp>
        <p:nvSpPr>
          <p:cNvPr id="38" name="Left Arrow 37"/>
          <p:cNvSpPr/>
          <p:nvPr/>
        </p:nvSpPr>
        <p:spPr bwMode="auto">
          <a:xfrm flipH="1">
            <a:off x="6009480" y="2132706"/>
            <a:ext cx="1445269" cy="171450"/>
          </a:xfrm>
          <a:prstGeom prst="leftArrow">
            <a:avLst/>
          </a:prstGeom>
          <a:solidFill>
            <a:schemeClr val="accent5">
              <a:lumMod val="50000"/>
            </a:schemeClr>
          </a:solidFill>
          <a:ln w="3175" algn="ctr">
            <a:solidFill>
              <a:schemeClr val="bg2"/>
            </a:solidFill>
            <a:round/>
            <a:headEnd/>
            <a:tailEnd/>
          </a:ln>
          <a:effectLst>
            <a:outerShdw dist="35921" dir="2700000" algn="ctr" rotWithShape="0">
              <a:srgbClr val="808080"/>
            </a:outerShdw>
          </a:effectLst>
        </p:spPr>
        <p:txBody>
          <a:bodyPr anchor="ctr" anchorCtr="1"/>
          <a:lstStyle/>
          <a:p>
            <a:pPr marL="0" marR="0" indent="0" algn="ctr" defTabSz="914400" eaLnBrk="0" latinLnBrk="0" hangingPunct="0">
              <a:lnSpc>
                <a:spcPct val="90000"/>
              </a:lnSpc>
              <a:spcBef>
                <a:spcPct val="30000"/>
              </a:spcBef>
              <a:buClr>
                <a:schemeClr val="bg1"/>
              </a:buClr>
              <a:buSzTx/>
              <a:tabLst/>
              <a:defRPr/>
            </a:pPr>
            <a:endParaRPr lang="en-US" sz="1000" b="1" dirty="0" smtClean="0">
              <a:solidFill>
                <a:srgbClr val="FFFFFF"/>
              </a:solidFill>
              <a:latin typeface="Arial" charset="0"/>
            </a:endParaRPr>
          </a:p>
        </p:txBody>
      </p:sp>
      <p:sp>
        <p:nvSpPr>
          <p:cNvPr id="42" name="Left Arrow 41"/>
          <p:cNvSpPr/>
          <p:nvPr/>
        </p:nvSpPr>
        <p:spPr bwMode="auto">
          <a:xfrm flipH="1">
            <a:off x="6009480" y="2412106"/>
            <a:ext cx="1445269" cy="171450"/>
          </a:xfrm>
          <a:prstGeom prst="leftArrow">
            <a:avLst/>
          </a:prstGeom>
          <a:solidFill>
            <a:schemeClr val="accent5">
              <a:lumMod val="50000"/>
            </a:schemeClr>
          </a:solidFill>
          <a:ln w="3175" algn="ctr">
            <a:solidFill>
              <a:schemeClr val="bg2"/>
            </a:solidFill>
            <a:round/>
            <a:headEnd/>
            <a:tailEnd/>
          </a:ln>
          <a:effectLst>
            <a:outerShdw dist="35921" dir="2700000" algn="ctr" rotWithShape="0">
              <a:srgbClr val="808080"/>
            </a:outerShdw>
          </a:effectLst>
        </p:spPr>
        <p:txBody>
          <a:bodyPr anchor="ctr" anchorCtr="1"/>
          <a:lstStyle/>
          <a:p>
            <a:pPr marL="0" marR="0" indent="0" algn="ctr" defTabSz="914400" eaLnBrk="0" latinLnBrk="0" hangingPunct="0">
              <a:lnSpc>
                <a:spcPct val="90000"/>
              </a:lnSpc>
              <a:spcBef>
                <a:spcPct val="30000"/>
              </a:spcBef>
              <a:buClr>
                <a:schemeClr val="bg1"/>
              </a:buClr>
              <a:buSzTx/>
              <a:tabLst/>
              <a:defRPr/>
            </a:pPr>
            <a:endParaRPr lang="en-US" sz="1000" b="1" dirty="0" smtClean="0">
              <a:solidFill>
                <a:srgbClr val="FFFFFF"/>
              </a:solidFill>
              <a:latin typeface="Arial" charset="0"/>
            </a:endParaRPr>
          </a:p>
        </p:txBody>
      </p:sp>
      <p:sp>
        <p:nvSpPr>
          <p:cNvPr id="52" name="Left Arrow 51"/>
          <p:cNvSpPr/>
          <p:nvPr/>
        </p:nvSpPr>
        <p:spPr bwMode="auto">
          <a:xfrm flipH="1">
            <a:off x="6009480" y="2729606"/>
            <a:ext cx="1445269" cy="171450"/>
          </a:xfrm>
          <a:prstGeom prst="leftArrow">
            <a:avLst/>
          </a:prstGeom>
          <a:solidFill>
            <a:schemeClr val="accent5">
              <a:lumMod val="50000"/>
            </a:schemeClr>
          </a:solidFill>
          <a:ln w="3175" algn="ctr">
            <a:solidFill>
              <a:schemeClr val="bg2"/>
            </a:solidFill>
            <a:round/>
            <a:headEnd/>
            <a:tailEnd/>
          </a:ln>
          <a:effectLst>
            <a:outerShdw dist="35921" dir="2700000" algn="ctr" rotWithShape="0">
              <a:srgbClr val="808080"/>
            </a:outerShdw>
          </a:effectLst>
        </p:spPr>
        <p:txBody>
          <a:bodyPr anchor="ctr" anchorCtr="1"/>
          <a:lstStyle/>
          <a:p>
            <a:pPr marL="0" marR="0" indent="0" algn="ctr" defTabSz="914400" eaLnBrk="0" latinLnBrk="0" hangingPunct="0">
              <a:lnSpc>
                <a:spcPct val="90000"/>
              </a:lnSpc>
              <a:spcBef>
                <a:spcPct val="30000"/>
              </a:spcBef>
              <a:buClr>
                <a:schemeClr val="bg1"/>
              </a:buClr>
              <a:buSzTx/>
              <a:tabLst/>
              <a:defRPr/>
            </a:pPr>
            <a:endParaRPr lang="en-US" sz="1000" b="1" dirty="0" smtClean="0">
              <a:solidFill>
                <a:srgbClr val="FFFFFF"/>
              </a:solidFill>
              <a:latin typeface="Arial" charset="0"/>
            </a:endParaRPr>
          </a:p>
        </p:txBody>
      </p:sp>
      <p:sp>
        <p:nvSpPr>
          <p:cNvPr id="53" name="Left Arrow 52"/>
          <p:cNvSpPr/>
          <p:nvPr/>
        </p:nvSpPr>
        <p:spPr bwMode="auto">
          <a:xfrm flipH="1">
            <a:off x="6009480" y="3047106"/>
            <a:ext cx="1445269" cy="171450"/>
          </a:xfrm>
          <a:prstGeom prst="leftArrow">
            <a:avLst/>
          </a:prstGeom>
          <a:solidFill>
            <a:schemeClr val="accent5">
              <a:lumMod val="50000"/>
            </a:schemeClr>
          </a:solidFill>
          <a:ln w="3175" algn="ctr">
            <a:solidFill>
              <a:schemeClr val="bg2"/>
            </a:solidFill>
            <a:round/>
            <a:headEnd/>
            <a:tailEnd/>
          </a:ln>
          <a:effectLst>
            <a:outerShdw dist="35921" dir="2700000" algn="ctr" rotWithShape="0">
              <a:srgbClr val="808080"/>
            </a:outerShdw>
          </a:effectLst>
        </p:spPr>
        <p:txBody>
          <a:bodyPr anchor="ctr" anchorCtr="1"/>
          <a:lstStyle/>
          <a:p>
            <a:pPr marL="0" marR="0" indent="0" algn="ctr" defTabSz="914400" eaLnBrk="0" latinLnBrk="0" hangingPunct="0">
              <a:lnSpc>
                <a:spcPct val="90000"/>
              </a:lnSpc>
              <a:spcBef>
                <a:spcPct val="30000"/>
              </a:spcBef>
              <a:buClr>
                <a:schemeClr val="bg1"/>
              </a:buClr>
              <a:buSzTx/>
              <a:tabLst/>
              <a:defRPr/>
            </a:pPr>
            <a:endParaRPr lang="en-US" sz="1000" b="1" dirty="0" smtClean="0">
              <a:solidFill>
                <a:srgbClr val="FFFFFF"/>
              </a:solidFill>
              <a:latin typeface="Arial" charset="0"/>
            </a:endParaRPr>
          </a:p>
        </p:txBody>
      </p:sp>
      <p:sp>
        <p:nvSpPr>
          <p:cNvPr id="54" name="Left Arrow 53"/>
          <p:cNvSpPr/>
          <p:nvPr/>
        </p:nvSpPr>
        <p:spPr bwMode="auto">
          <a:xfrm flipH="1">
            <a:off x="3136751" y="2984834"/>
            <a:ext cx="1898552" cy="265475"/>
          </a:xfrm>
          <a:prstGeom prst="leftArrow">
            <a:avLst/>
          </a:prstGeom>
          <a:solidFill>
            <a:srgbClr val="C00000"/>
          </a:solidFill>
          <a:ln w="3175" algn="ctr">
            <a:solidFill>
              <a:schemeClr val="bg2"/>
            </a:solidFill>
            <a:round/>
            <a:headEnd/>
            <a:tailEnd/>
          </a:ln>
          <a:effectLst>
            <a:outerShdw dist="35921" dir="2700000" algn="ctr" rotWithShape="0">
              <a:srgbClr val="808080"/>
            </a:outerShdw>
          </a:effectLst>
        </p:spPr>
        <p:txBody>
          <a:bodyPr anchor="ctr" anchorCtr="1"/>
          <a:lstStyle/>
          <a:p>
            <a:pPr algn="ctr" eaLnBrk="0" hangingPunct="0">
              <a:lnSpc>
                <a:spcPct val="90000"/>
              </a:lnSpc>
              <a:spcBef>
                <a:spcPct val="30000"/>
              </a:spcBef>
              <a:buClr>
                <a:schemeClr val="bg1"/>
              </a:buClr>
              <a:buFontTx/>
              <a:buNone/>
              <a:defRPr/>
            </a:pPr>
            <a:r>
              <a:rPr lang="en-US" sz="1000" b="1" dirty="0" smtClean="0">
                <a:solidFill>
                  <a:schemeClr val="bg1"/>
                </a:solidFill>
                <a:latin typeface="Arial" charset="0"/>
              </a:rPr>
              <a:t>SCAP Content </a:t>
            </a:r>
          </a:p>
        </p:txBody>
      </p:sp>
      <p:sp>
        <p:nvSpPr>
          <p:cNvPr id="55" name="Rounded Rectangle 54"/>
          <p:cNvSpPr/>
          <p:nvPr/>
        </p:nvSpPr>
        <p:spPr bwMode="auto">
          <a:xfrm>
            <a:off x="5062367" y="1116951"/>
            <a:ext cx="961790" cy="2214645"/>
          </a:xfrm>
          <a:prstGeom prst="roundRect">
            <a:avLst/>
          </a:prstGeom>
          <a:solidFill>
            <a:schemeClr val="accent5"/>
          </a:solidFill>
          <a:ln w="3175" algn="ctr">
            <a:solidFill>
              <a:schemeClr val="bg2"/>
            </a:solidFill>
            <a:round/>
            <a:headEnd/>
            <a:tailEnd/>
          </a:ln>
          <a:effectLst>
            <a:outerShdw dist="35921" dir="2700000" algn="ctr" rotWithShape="0">
              <a:srgbClr val="808080"/>
            </a:outerShdw>
          </a:effectLst>
        </p:spPr>
        <p:txBody>
          <a:bodyPr anchor="ctr" anchorCtr="1"/>
          <a:lstStyle/>
          <a:p>
            <a:pPr marL="0" marR="0" indent="0" algn="ctr" defTabSz="914400" eaLnBrk="0" latinLnBrk="0" hangingPunct="0">
              <a:lnSpc>
                <a:spcPct val="90000"/>
              </a:lnSpc>
              <a:spcBef>
                <a:spcPct val="30000"/>
              </a:spcBef>
              <a:buClr>
                <a:schemeClr val="bg1"/>
              </a:buClr>
              <a:buSzTx/>
              <a:tabLst/>
              <a:defRPr/>
            </a:pPr>
            <a:r>
              <a:rPr lang="en-US" sz="1000" b="1" dirty="0" smtClean="0">
                <a:latin typeface="Arial" charset="0"/>
              </a:rPr>
              <a:t>Document</a:t>
            </a:r>
          </a:p>
          <a:p>
            <a:pPr marL="0" marR="0" indent="0" algn="ctr" defTabSz="914400" eaLnBrk="0" latinLnBrk="0" hangingPunct="0">
              <a:lnSpc>
                <a:spcPct val="90000"/>
              </a:lnSpc>
              <a:spcBef>
                <a:spcPct val="30000"/>
              </a:spcBef>
              <a:buClr>
                <a:schemeClr val="bg1"/>
              </a:buClr>
              <a:buSzTx/>
              <a:tabLst/>
              <a:defRPr/>
            </a:pPr>
            <a:r>
              <a:rPr lang="en-US" sz="1000" b="1" dirty="0" smtClean="0">
                <a:latin typeface="Arial" charset="0"/>
              </a:rPr>
              <a:t>Generator</a:t>
            </a:r>
          </a:p>
        </p:txBody>
      </p:sp>
      <p:sp>
        <p:nvSpPr>
          <p:cNvPr id="56" name="Rounded Rectangle 55"/>
          <p:cNvSpPr/>
          <p:nvPr/>
        </p:nvSpPr>
        <p:spPr bwMode="auto">
          <a:xfrm>
            <a:off x="7483765" y="1543802"/>
            <a:ext cx="1828800" cy="182880"/>
          </a:xfrm>
          <a:prstGeom prst="roundRect">
            <a:avLst/>
          </a:prstGeom>
          <a:solidFill>
            <a:schemeClr val="accent5"/>
          </a:solidFill>
          <a:ln w="3175" algn="ctr">
            <a:solidFill>
              <a:schemeClr val="bg2"/>
            </a:solidFill>
            <a:round/>
            <a:headEnd/>
            <a:tailEnd/>
          </a:ln>
          <a:effectLst>
            <a:outerShdw dist="35921" dir="2700000" algn="ctr" rotWithShape="0">
              <a:srgbClr val="808080"/>
            </a:outerShdw>
          </a:effectLst>
        </p:spPr>
        <p:txBody>
          <a:bodyPr anchor="ctr" anchorCtr="1"/>
          <a:lstStyle/>
          <a:p>
            <a:pPr algn="ctr" eaLnBrk="0" hangingPunct="0">
              <a:lnSpc>
                <a:spcPct val="90000"/>
              </a:lnSpc>
              <a:spcBef>
                <a:spcPct val="30000"/>
              </a:spcBef>
              <a:buClr>
                <a:schemeClr val="bg1"/>
              </a:buClr>
              <a:buFontTx/>
              <a:buNone/>
              <a:defRPr/>
            </a:pPr>
            <a:r>
              <a:rPr lang="en-US" sz="1000" b="1" dirty="0" smtClean="0">
                <a:latin typeface="Arial" charset="0"/>
              </a:rPr>
              <a:t>Config Guides</a:t>
            </a:r>
          </a:p>
        </p:txBody>
      </p:sp>
      <p:sp>
        <p:nvSpPr>
          <p:cNvPr id="57" name="Rounded Rectangle 56"/>
          <p:cNvSpPr/>
          <p:nvPr/>
        </p:nvSpPr>
        <p:spPr bwMode="auto">
          <a:xfrm>
            <a:off x="7483765" y="2407496"/>
            <a:ext cx="1828800" cy="182880"/>
          </a:xfrm>
          <a:prstGeom prst="roundRect">
            <a:avLst/>
          </a:prstGeom>
          <a:solidFill>
            <a:schemeClr val="accent5"/>
          </a:solidFill>
          <a:ln w="3175" algn="ctr">
            <a:solidFill>
              <a:schemeClr val="bg2"/>
            </a:solidFill>
            <a:round/>
            <a:headEnd/>
            <a:tailEnd/>
          </a:ln>
          <a:effectLst>
            <a:outerShdw dist="35921" dir="2700000" algn="ctr" rotWithShape="0">
              <a:srgbClr val="808080"/>
            </a:outerShdw>
          </a:effectLst>
        </p:spPr>
        <p:txBody>
          <a:bodyPr anchor="ctr" anchorCtr="1"/>
          <a:lstStyle/>
          <a:p>
            <a:pPr marL="0" marR="0" indent="0" algn="ctr" defTabSz="914400" eaLnBrk="0" latinLnBrk="0" hangingPunct="0">
              <a:lnSpc>
                <a:spcPct val="90000"/>
              </a:lnSpc>
              <a:spcBef>
                <a:spcPct val="30000"/>
              </a:spcBef>
              <a:buClr>
                <a:schemeClr val="bg1"/>
              </a:buClr>
              <a:buSzTx/>
              <a:tabLst/>
              <a:defRPr/>
            </a:pPr>
            <a:r>
              <a:rPr lang="en-US" sz="1000" b="1" dirty="0" smtClean="0">
                <a:latin typeface="Arial" charset="0"/>
              </a:rPr>
              <a:t>Test Results </a:t>
            </a:r>
          </a:p>
        </p:txBody>
      </p:sp>
      <p:sp>
        <p:nvSpPr>
          <p:cNvPr id="58" name="Rounded Rectangle 57"/>
          <p:cNvSpPr/>
          <p:nvPr/>
        </p:nvSpPr>
        <p:spPr bwMode="auto">
          <a:xfrm>
            <a:off x="7483765" y="1229148"/>
            <a:ext cx="1828800" cy="182880"/>
          </a:xfrm>
          <a:prstGeom prst="roundRect">
            <a:avLst/>
          </a:prstGeom>
          <a:solidFill>
            <a:schemeClr val="accent5"/>
          </a:solidFill>
          <a:ln w="3175" algn="ctr">
            <a:solidFill>
              <a:schemeClr val="bg2"/>
            </a:solidFill>
            <a:round/>
            <a:headEnd/>
            <a:tailEnd/>
          </a:ln>
          <a:effectLst>
            <a:outerShdw dist="35921" dir="2700000" algn="ctr" rotWithShape="0">
              <a:srgbClr val="808080"/>
            </a:outerShdw>
          </a:effectLst>
        </p:spPr>
        <p:txBody>
          <a:bodyPr anchor="ctr" anchorCtr="1"/>
          <a:lstStyle/>
          <a:p>
            <a:pPr marR="0" algn="ctr" defTabSz="914400" eaLnBrk="0" latinLnBrk="0" hangingPunct="0">
              <a:lnSpc>
                <a:spcPct val="90000"/>
              </a:lnSpc>
              <a:spcBef>
                <a:spcPct val="30000"/>
              </a:spcBef>
              <a:buClr>
                <a:schemeClr val="bg1"/>
              </a:buClr>
              <a:buSzTx/>
              <a:tabLst/>
              <a:defRPr/>
            </a:pPr>
            <a:r>
              <a:rPr lang="en-US" sz="1000" b="1" dirty="0" smtClean="0">
                <a:latin typeface="Arial" charset="0"/>
              </a:rPr>
              <a:t>Security Policy </a:t>
            </a:r>
          </a:p>
        </p:txBody>
      </p:sp>
      <p:sp>
        <p:nvSpPr>
          <p:cNvPr id="59" name="Rounded Rectangle 58"/>
          <p:cNvSpPr/>
          <p:nvPr/>
        </p:nvSpPr>
        <p:spPr bwMode="auto">
          <a:xfrm>
            <a:off x="7483765" y="2131370"/>
            <a:ext cx="1828800" cy="182880"/>
          </a:xfrm>
          <a:prstGeom prst="roundRect">
            <a:avLst/>
          </a:prstGeom>
          <a:solidFill>
            <a:schemeClr val="accent5"/>
          </a:solidFill>
          <a:ln w="3175" algn="ctr">
            <a:solidFill>
              <a:schemeClr val="bg2"/>
            </a:solidFill>
            <a:round/>
            <a:headEnd/>
            <a:tailEnd/>
          </a:ln>
          <a:effectLst>
            <a:outerShdw dist="35921" dir="2700000" algn="ctr" rotWithShape="0">
              <a:srgbClr val="808080"/>
            </a:outerShdw>
          </a:effectLst>
        </p:spPr>
        <p:txBody>
          <a:bodyPr anchor="ctr" anchorCtr="1"/>
          <a:lstStyle/>
          <a:p>
            <a:pPr algn="ctr" eaLnBrk="0" hangingPunct="0">
              <a:lnSpc>
                <a:spcPct val="90000"/>
              </a:lnSpc>
              <a:spcBef>
                <a:spcPct val="30000"/>
              </a:spcBef>
              <a:buClr>
                <a:schemeClr val="bg1"/>
              </a:buClr>
              <a:buFontTx/>
              <a:buNone/>
              <a:defRPr/>
            </a:pPr>
            <a:r>
              <a:rPr lang="en-US" sz="1000" b="1" dirty="0" smtClean="0">
                <a:latin typeface="Arial" charset="0"/>
              </a:rPr>
              <a:t>Test Plans</a:t>
            </a:r>
          </a:p>
        </p:txBody>
      </p:sp>
      <p:sp>
        <p:nvSpPr>
          <p:cNvPr id="61" name="Rounded Rectangle 60"/>
          <p:cNvSpPr/>
          <p:nvPr/>
        </p:nvSpPr>
        <p:spPr bwMode="auto">
          <a:xfrm>
            <a:off x="7483765" y="2734995"/>
            <a:ext cx="1828800" cy="182880"/>
          </a:xfrm>
          <a:prstGeom prst="roundRect">
            <a:avLst/>
          </a:prstGeom>
          <a:solidFill>
            <a:schemeClr val="accent5"/>
          </a:solidFill>
          <a:ln w="3175" algn="ctr">
            <a:solidFill>
              <a:schemeClr val="bg2"/>
            </a:solidFill>
            <a:round/>
            <a:headEnd/>
            <a:tailEnd/>
          </a:ln>
          <a:effectLst>
            <a:outerShdw dist="35921" dir="2700000" algn="ctr" rotWithShape="0">
              <a:srgbClr val="808080"/>
            </a:outerShdw>
          </a:effectLst>
        </p:spPr>
        <p:txBody>
          <a:bodyPr anchor="ctr" anchorCtr="1"/>
          <a:lstStyle/>
          <a:p>
            <a:pPr algn="ctr" eaLnBrk="0" hangingPunct="0">
              <a:lnSpc>
                <a:spcPct val="90000"/>
              </a:lnSpc>
              <a:spcBef>
                <a:spcPct val="30000"/>
              </a:spcBef>
              <a:buClr>
                <a:schemeClr val="bg1"/>
              </a:buClr>
              <a:buFontTx/>
              <a:buNone/>
              <a:defRPr/>
            </a:pPr>
            <a:r>
              <a:rPr lang="en-US" sz="1000" b="1" dirty="0" smtClean="0">
                <a:latin typeface="Arial" charset="0"/>
              </a:rPr>
              <a:t>iPOST</a:t>
            </a:r>
          </a:p>
        </p:txBody>
      </p:sp>
      <p:sp>
        <p:nvSpPr>
          <p:cNvPr id="62" name="Rounded Rectangle 61"/>
          <p:cNvSpPr/>
          <p:nvPr/>
        </p:nvSpPr>
        <p:spPr bwMode="auto">
          <a:xfrm>
            <a:off x="7483764" y="1816715"/>
            <a:ext cx="1828800" cy="182880"/>
          </a:xfrm>
          <a:prstGeom prst="roundRect">
            <a:avLst/>
          </a:prstGeom>
          <a:solidFill>
            <a:schemeClr val="accent5"/>
          </a:solidFill>
          <a:ln w="3175" algn="ctr">
            <a:solidFill>
              <a:schemeClr val="bg2"/>
            </a:solidFill>
            <a:round/>
            <a:headEnd/>
            <a:tailEnd/>
          </a:ln>
          <a:effectLst>
            <a:outerShdw dist="35921" dir="2700000" algn="ctr" rotWithShape="0">
              <a:srgbClr val="808080"/>
            </a:outerShdw>
          </a:effectLst>
        </p:spPr>
        <p:txBody>
          <a:bodyPr anchor="ctr" anchorCtr="1"/>
          <a:lstStyle/>
          <a:p>
            <a:pPr marL="0" marR="0" indent="0" algn="ctr" defTabSz="914400" eaLnBrk="0" latinLnBrk="0" hangingPunct="0">
              <a:lnSpc>
                <a:spcPct val="90000"/>
              </a:lnSpc>
              <a:spcBef>
                <a:spcPct val="30000"/>
              </a:spcBef>
              <a:buClr>
                <a:schemeClr val="bg1"/>
              </a:buClr>
              <a:buSzTx/>
              <a:tabLst/>
              <a:defRPr/>
            </a:pPr>
            <a:r>
              <a:rPr lang="en-US" sz="1000" b="1" dirty="0" smtClean="0">
                <a:latin typeface="Arial" charset="0"/>
              </a:rPr>
              <a:t>SSP Control Lists</a:t>
            </a:r>
          </a:p>
        </p:txBody>
      </p:sp>
      <p:sp>
        <p:nvSpPr>
          <p:cNvPr id="63" name="Rounded Rectangle 62"/>
          <p:cNvSpPr/>
          <p:nvPr/>
        </p:nvSpPr>
        <p:spPr bwMode="auto">
          <a:xfrm>
            <a:off x="7483765" y="3036805"/>
            <a:ext cx="1828800" cy="182880"/>
          </a:xfrm>
          <a:prstGeom prst="roundRect">
            <a:avLst/>
          </a:prstGeom>
          <a:solidFill>
            <a:schemeClr val="accent5"/>
          </a:solidFill>
          <a:ln w="3175" algn="ctr">
            <a:solidFill>
              <a:schemeClr val="bg2"/>
            </a:solidFill>
            <a:round/>
            <a:headEnd/>
            <a:tailEnd/>
          </a:ln>
          <a:effectLst>
            <a:outerShdw dist="35921" dir="2700000" algn="ctr" rotWithShape="0">
              <a:srgbClr val="808080"/>
            </a:outerShdw>
          </a:effectLst>
        </p:spPr>
        <p:txBody>
          <a:bodyPr anchor="ctr" anchorCtr="1"/>
          <a:lstStyle/>
          <a:p>
            <a:pPr marL="0" marR="0" indent="0" algn="ctr" defTabSz="914400" eaLnBrk="0" latinLnBrk="0" hangingPunct="0">
              <a:lnSpc>
                <a:spcPct val="90000"/>
              </a:lnSpc>
              <a:spcBef>
                <a:spcPct val="30000"/>
              </a:spcBef>
              <a:buClr>
                <a:schemeClr val="bg1"/>
              </a:buClr>
              <a:buSzTx/>
              <a:tabLst/>
              <a:defRPr/>
            </a:pPr>
            <a:r>
              <a:rPr lang="en-US" sz="1000" b="1" dirty="0" smtClean="0">
                <a:latin typeface="Arial" charset="0"/>
              </a:rPr>
              <a:t>POA&amp;Ms</a:t>
            </a:r>
          </a:p>
        </p:txBody>
      </p:sp>
      <p:sp>
        <p:nvSpPr>
          <p:cNvPr id="71" name="Rectangle 70"/>
          <p:cNvSpPr/>
          <p:nvPr/>
        </p:nvSpPr>
        <p:spPr bwMode="auto">
          <a:xfrm>
            <a:off x="3327251" y="1443246"/>
            <a:ext cx="1651000" cy="1193908"/>
          </a:xfrm>
          <a:prstGeom prst="rect">
            <a:avLst/>
          </a:prstGeom>
          <a:solidFill>
            <a:schemeClr val="bg1"/>
          </a:solidFill>
          <a:ln w="3175" algn="ctr">
            <a:solidFill>
              <a:schemeClr val="bg2"/>
            </a:solidFill>
            <a:miter lim="800000"/>
            <a:headEnd/>
            <a:tailEnd/>
          </a:ln>
          <a:effectLst>
            <a:outerShdw dist="35921" dir="2700000" algn="ctr" rotWithShape="0">
              <a:srgbClr val="808080"/>
            </a:outerShdw>
          </a:effectLst>
        </p:spPr>
        <p:txBody>
          <a:bodyPr anchor="ctr"/>
          <a:lstStyle/>
          <a:p>
            <a:pPr marL="0" marR="0" indent="0" defTabSz="914400" latinLnBrk="0">
              <a:lnSpc>
                <a:spcPct val="80000"/>
              </a:lnSpc>
              <a:spcBef>
                <a:spcPct val="0"/>
              </a:spcBef>
              <a:buSzTx/>
              <a:buFont typeface="Webdings" pitchFamily="18" charset="2"/>
              <a:buNone/>
              <a:tabLst/>
              <a:defRPr/>
            </a:pPr>
            <a:endParaRPr lang="en-US" dirty="0"/>
          </a:p>
        </p:txBody>
      </p:sp>
      <p:sp>
        <p:nvSpPr>
          <p:cNvPr id="72" name="TextBox 71"/>
          <p:cNvSpPr txBox="1"/>
          <p:nvPr/>
        </p:nvSpPr>
        <p:spPr>
          <a:xfrm>
            <a:off x="3301851" y="1470261"/>
            <a:ext cx="1458913" cy="1107996"/>
          </a:xfrm>
          <a:prstGeom prst="rect">
            <a:avLst/>
          </a:prstGeom>
          <a:noFill/>
        </p:spPr>
        <p:txBody>
          <a:bodyPr wrap="square" rtlCol="0">
            <a:spAutoFit/>
          </a:bodyPr>
          <a:lstStyle/>
          <a:p>
            <a:pPr algn="l"/>
            <a:r>
              <a:rPr lang="en-US" sz="1100" dirty="0" smtClean="0">
                <a:solidFill>
                  <a:schemeClr val="tx1"/>
                </a:solidFill>
              </a:rPr>
              <a:t>SCAP Content will be </a:t>
            </a:r>
            <a:r>
              <a:rPr lang="en-US" sz="1100" dirty="0" smtClean="0"/>
              <a:t>used</a:t>
            </a:r>
            <a:r>
              <a:rPr lang="en-US" sz="1100" dirty="0" smtClean="0">
                <a:solidFill>
                  <a:schemeClr val="tx1"/>
                </a:solidFill>
              </a:rPr>
              <a:t> to generate required C&amp;A documentation </a:t>
            </a:r>
            <a:br>
              <a:rPr lang="en-US" sz="1100" dirty="0" smtClean="0">
                <a:solidFill>
                  <a:schemeClr val="tx1"/>
                </a:solidFill>
              </a:rPr>
            </a:br>
            <a:r>
              <a:rPr lang="en-US" sz="1100" dirty="0" smtClean="0">
                <a:solidFill>
                  <a:schemeClr val="tx1"/>
                </a:solidFill>
              </a:rPr>
              <a:t>in place of </a:t>
            </a:r>
            <a:br>
              <a:rPr lang="en-US" sz="1100" dirty="0" smtClean="0">
                <a:solidFill>
                  <a:schemeClr val="tx1"/>
                </a:solidFill>
              </a:rPr>
            </a:br>
            <a:r>
              <a:rPr lang="en-US" sz="1100" dirty="0" smtClean="0">
                <a:solidFill>
                  <a:schemeClr val="tx1"/>
                </a:solidFill>
              </a:rPr>
              <a:t>manual drafting</a:t>
            </a:r>
            <a:endParaRPr lang="en-US" sz="1100" dirty="0">
              <a:solidFill>
                <a:schemeClr val="tx1"/>
              </a:solidFill>
            </a:endParaRPr>
          </a:p>
        </p:txBody>
      </p:sp>
      <p:sp>
        <p:nvSpPr>
          <p:cNvPr id="73" name="AutoShape 4"/>
          <p:cNvSpPr>
            <a:spLocks noChangeArrowheads="1"/>
          </p:cNvSpPr>
          <p:nvPr/>
        </p:nvSpPr>
        <p:spPr bwMode="auto">
          <a:xfrm rot="10800000">
            <a:off x="3339950" y="2653398"/>
            <a:ext cx="1638299" cy="393697"/>
          </a:xfrm>
          <a:prstGeom prst="triangle">
            <a:avLst>
              <a:gd name="adj" fmla="val 52362"/>
            </a:avLst>
          </a:prstGeom>
          <a:solidFill>
            <a:srgbClr val="DDDDDD">
              <a:alpha val="46001"/>
            </a:srgbClr>
          </a:solidFill>
          <a:ln w="9525" algn="ctr">
            <a:solidFill>
              <a:schemeClr val="bg1">
                <a:lumMod val="50000"/>
              </a:schemeClr>
            </a:solidFill>
            <a:miter lim="800000"/>
            <a:headEnd/>
            <a:tailEnd/>
          </a:ln>
          <a:effectLst/>
        </p:spPr>
        <p:txBody>
          <a:bodyPr rot="10800000" lIns="0" rIns="0" anchor="ctr"/>
          <a:lstStyle/>
          <a:p>
            <a:endParaRPr lang="en-US" dirty="0"/>
          </a:p>
        </p:txBody>
      </p:sp>
      <p:sp>
        <p:nvSpPr>
          <p:cNvPr id="74" name="AutoShape 4"/>
          <p:cNvSpPr>
            <a:spLocks noChangeArrowheads="1"/>
          </p:cNvSpPr>
          <p:nvPr/>
        </p:nvSpPr>
        <p:spPr bwMode="auto">
          <a:xfrm rot="5400000">
            <a:off x="4492028" y="1952181"/>
            <a:ext cx="1188346" cy="190500"/>
          </a:xfrm>
          <a:prstGeom prst="triangle">
            <a:avLst>
              <a:gd name="adj" fmla="val 67324"/>
            </a:avLst>
          </a:prstGeom>
          <a:solidFill>
            <a:srgbClr val="DDDDDD">
              <a:alpha val="46001"/>
            </a:srgbClr>
          </a:solidFill>
          <a:ln w="9525" algn="ctr">
            <a:solidFill>
              <a:schemeClr val="bg1">
                <a:lumMod val="50000"/>
              </a:schemeClr>
            </a:solidFill>
            <a:miter lim="800000"/>
            <a:headEnd/>
            <a:tailEnd/>
          </a:ln>
          <a:effectLst/>
        </p:spPr>
        <p:txBody>
          <a:bodyPr rot="10800000" lIns="0" rIns="0" anchor="ctr"/>
          <a:lstStyle/>
          <a:p>
            <a:endParaRPr lang="en-US" dirty="0"/>
          </a:p>
        </p:txBody>
      </p:sp>
      <p:pic>
        <p:nvPicPr>
          <p:cNvPr id="77" name="Picture 4" descr="http://learnoandp.com/dollar-sign.jpg"/>
          <p:cNvPicPr>
            <a:picLocks noChangeAspect="1" noChangeArrowheads="1"/>
          </p:cNvPicPr>
          <p:nvPr/>
        </p:nvPicPr>
        <p:blipFill>
          <a:blip r:embed="rId2" cstate="print"/>
          <a:srcRect/>
          <a:stretch>
            <a:fillRect/>
          </a:stretch>
        </p:blipFill>
        <p:spPr bwMode="auto">
          <a:xfrm>
            <a:off x="4432151" y="1911349"/>
            <a:ext cx="469900" cy="550664"/>
          </a:xfrm>
          <a:prstGeom prst="rect">
            <a:avLst/>
          </a:prstGeom>
          <a:solidFill>
            <a:schemeClr val="tx1">
              <a:lumMod val="50000"/>
              <a:lumOff val="50000"/>
            </a:schemeClr>
          </a:solidFill>
          <a:ln w="3175" algn="ctr">
            <a:solidFill>
              <a:schemeClr val="bg2"/>
            </a:solidFill>
            <a:round/>
            <a:headEnd/>
            <a:tailEnd/>
          </a:ln>
          <a:effectLst>
            <a:outerShdw dist="35921" dir="2700000" algn="ctr" rotWithShape="0">
              <a:srgbClr val="808080"/>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fade">
                                      <p:cBhvr>
                                        <p:cTn id="7" dur="2000"/>
                                        <p:tgtEl>
                                          <p:spTgt spid="7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0"/>
                                        </p:tgtEl>
                                        <p:attrNameLst>
                                          <p:attrName>style.visibility</p:attrName>
                                        </p:attrNameLst>
                                      </p:cBhvr>
                                      <p:to>
                                        <p:strVal val="visible"/>
                                      </p:to>
                                    </p:set>
                                    <p:animEffect transition="in" filter="fade">
                                      <p:cBhvr>
                                        <p:cTn id="10" dur="2000"/>
                                        <p:tgtEl>
                                          <p:spTgt spid="3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6"/>
                                        </p:tgtEl>
                                        <p:attrNameLst>
                                          <p:attrName>style.visibility</p:attrName>
                                        </p:attrNameLst>
                                      </p:cBhvr>
                                      <p:to>
                                        <p:strVal val="visible"/>
                                      </p:to>
                                    </p:set>
                                    <p:animEffect transition="in" filter="fade">
                                      <p:cBhvr>
                                        <p:cTn id="13" dur="2000"/>
                                        <p:tgtEl>
                                          <p:spTgt spid="3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7"/>
                                        </p:tgtEl>
                                        <p:attrNameLst>
                                          <p:attrName>style.visibility</p:attrName>
                                        </p:attrNameLst>
                                      </p:cBhvr>
                                      <p:to>
                                        <p:strVal val="visible"/>
                                      </p:to>
                                    </p:set>
                                    <p:animEffect transition="in" filter="fade">
                                      <p:cBhvr>
                                        <p:cTn id="16" dur="2000"/>
                                        <p:tgtEl>
                                          <p:spTgt spid="3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8"/>
                                        </p:tgtEl>
                                        <p:attrNameLst>
                                          <p:attrName>style.visibility</p:attrName>
                                        </p:attrNameLst>
                                      </p:cBhvr>
                                      <p:to>
                                        <p:strVal val="visible"/>
                                      </p:to>
                                    </p:set>
                                    <p:animEffect transition="in" filter="fade">
                                      <p:cBhvr>
                                        <p:cTn id="19" dur="2000"/>
                                        <p:tgtEl>
                                          <p:spTgt spid="3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2"/>
                                        </p:tgtEl>
                                        <p:attrNameLst>
                                          <p:attrName>style.visibility</p:attrName>
                                        </p:attrNameLst>
                                      </p:cBhvr>
                                      <p:to>
                                        <p:strVal val="visible"/>
                                      </p:to>
                                    </p:set>
                                    <p:animEffect transition="in" filter="fade">
                                      <p:cBhvr>
                                        <p:cTn id="22" dur="2000"/>
                                        <p:tgtEl>
                                          <p:spTgt spid="42"/>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52"/>
                                        </p:tgtEl>
                                        <p:attrNameLst>
                                          <p:attrName>style.visibility</p:attrName>
                                        </p:attrNameLst>
                                      </p:cBhvr>
                                      <p:to>
                                        <p:strVal val="visible"/>
                                      </p:to>
                                    </p:set>
                                    <p:animEffect transition="in" filter="fade">
                                      <p:cBhvr>
                                        <p:cTn id="25" dur="2000"/>
                                        <p:tgtEl>
                                          <p:spTgt spid="52"/>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53"/>
                                        </p:tgtEl>
                                        <p:attrNameLst>
                                          <p:attrName>style.visibility</p:attrName>
                                        </p:attrNameLst>
                                      </p:cBhvr>
                                      <p:to>
                                        <p:strVal val="visible"/>
                                      </p:to>
                                    </p:set>
                                    <p:animEffect transition="in" filter="fade">
                                      <p:cBhvr>
                                        <p:cTn id="28" dur="2000"/>
                                        <p:tgtEl>
                                          <p:spTgt spid="53"/>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54"/>
                                        </p:tgtEl>
                                        <p:attrNameLst>
                                          <p:attrName>style.visibility</p:attrName>
                                        </p:attrNameLst>
                                      </p:cBhvr>
                                      <p:to>
                                        <p:strVal val="visible"/>
                                      </p:to>
                                    </p:set>
                                    <p:animEffect transition="in" filter="fade">
                                      <p:cBhvr>
                                        <p:cTn id="31" dur="2000"/>
                                        <p:tgtEl>
                                          <p:spTgt spid="54"/>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55"/>
                                        </p:tgtEl>
                                        <p:attrNameLst>
                                          <p:attrName>style.visibility</p:attrName>
                                        </p:attrNameLst>
                                      </p:cBhvr>
                                      <p:to>
                                        <p:strVal val="visible"/>
                                      </p:to>
                                    </p:set>
                                    <p:animEffect transition="in" filter="fade">
                                      <p:cBhvr>
                                        <p:cTn id="34" dur="2000"/>
                                        <p:tgtEl>
                                          <p:spTgt spid="55"/>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56"/>
                                        </p:tgtEl>
                                        <p:attrNameLst>
                                          <p:attrName>style.visibility</p:attrName>
                                        </p:attrNameLst>
                                      </p:cBhvr>
                                      <p:to>
                                        <p:strVal val="visible"/>
                                      </p:to>
                                    </p:set>
                                    <p:animEffect transition="in" filter="fade">
                                      <p:cBhvr>
                                        <p:cTn id="37" dur="2000"/>
                                        <p:tgtEl>
                                          <p:spTgt spid="56"/>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57"/>
                                        </p:tgtEl>
                                        <p:attrNameLst>
                                          <p:attrName>style.visibility</p:attrName>
                                        </p:attrNameLst>
                                      </p:cBhvr>
                                      <p:to>
                                        <p:strVal val="visible"/>
                                      </p:to>
                                    </p:set>
                                    <p:animEffect transition="in" filter="fade">
                                      <p:cBhvr>
                                        <p:cTn id="40" dur="2000"/>
                                        <p:tgtEl>
                                          <p:spTgt spid="57"/>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58"/>
                                        </p:tgtEl>
                                        <p:attrNameLst>
                                          <p:attrName>style.visibility</p:attrName>
                                        </p:attrNameLst>
                                      </p:cBhvr>
                                      <p:to>
                                        <p:strVal val="visible"/>
                                      </p:to>
                                    </p:set>
                                    <p:animEffect transition="in" filter="fade">
                                      <p:cBhvr>
                                        <p:cTn id="43" dur="2000"/>
                                        <p:tgtEl>
                                          <p:spTgt spid="58"/>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59"/>
                                        </p:tgtEl>
                                        <p:attrNameLst>
                                          <p:attrName>style.visibility</p:attrName>
                                        </p:attrNameLst>
                                      </p:cBhvr>
                                      <p:to>
                                        <p:strVal val="visible"/>
                                      </p:to>
                                    </p:set>
                                    <p:animEffect transition="in" filter="fade">
                                      <p:cBhvr>
                                        <p:cTn id="46" dur="2000"/>
                                        <p:tgtEl>
                                          <p:spTgt spid="59"/>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61"/>
                                        </p:tgtEl>
                                        <p:attrNameLst>
                                          <p:attrName>style.visibility</p:attrName>
                                        </p:attrNameLst>
                                      </p:cBhvr>
                                      <p:to>
                                        <p:strVal val="visible"/>
                                      </p:to>
                                    </p:set>
                                    <p:animEffect transition="in" filter="fade">
                                      <p:cBhvr>
                                        <p:cTn id="49" dur="2000"/>
                                        <p:tgtEl>
                                          <p:spTgt spid="61"/>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62"/>
                                        </p:tgtEl>
                                        <p:attrNameLst>
                                          <p:attrName>style.visibility</p:attrName>
                                        </p:attrNameLst>
                                      </p:cBhvr>
                                      <p:to>
                                        <p:strVal val="visible"/>
                                      </p:to>
                                    </p:set>
                                    <p:animEffect transition="in" filter="fade">
                                      <p:cBhvr>
                                        <p:cTn id="52" dur="2000"/>
                                        <p:tgtEl>
                                          <p:spTgt spid="62"/>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63"/>
                                        </p:tgtEl>
                                        <p:attrNameLst>
                                          <p:attrName>style.visibility</p:attrName>
                                        </p:attrNameLst>
                                      </p:cBhvr>
                                      <p:to>
                                        <p:strVal val="visible"/>
                                      </p:to>
                                    </p:set>
                                    <p:animEffect transition="in" filter="fade">
                                      <p:cBhvr>
                                        <p:cTn id="55" dur="2000"/>
                                        <p:tgtEl>
                                          <p:spTgt spid="63"/>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71"/>
                                        </p:tgtEl>
                                        <p:attrNameLst>
                                          <p:attrName>style.visibility</p:attrName>
                                        </p:attrNameLst>
                                      </p:cBhvr>
                                      <p:to>
                                        <p:strVal val="visible"/>
                                      </p:to>
                                    </p:set>
                                    <p:animEffect transition="in" filter="fade">
                                      <p:cBhvr>
                                        <p:cTn id="58" dur="2000"/>
                                        <p:tgtEl>
                                          <p:spTgt spid="71"/>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72"/>
                                        </p:tgtEl>
                                        <p:attrNameLst>
                                          <p:attrName>style.visibility</p:attrName>
                                        </p:attrNameLst>
                                      </p:cBhvr>
                                      <p:to>
                                        <p:strVal val="visible"/>
                                      </p:to>
                                    </p:set>
                                    <p:animEffect transition="in" filter="fade">
                                      <p:cBhvr>
                                        <p:cTn id="61" dur="2000"/>
                                        <p:tgtEl>
                                          <p:spTgt spid="72"/>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73"/>
                                        </p:tgtEl>
                                        <p:attrNameLst>
                                          <p:attrName>style.visibility</p:attrName>
                                        </p:attrNameLst>
                                      </p:cBhvr>
                                      <p:to>
                                        <p:strVal val="visible"/>
                                      </p:to>
                                    </p:set>
                                    <p:animEffect transition="in" filter="fade">
                                      <p:cBhvr>
                                        <p:cTn id="64" dur="2000"/>
                                        <p:tgtEl>
                                          <p:spTgt spid="73"/>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74"/>
                                        </p:tgtEl>
                                        <p:attrNameLst>
                                          <p:attrName>style.visibility</p:attrName>
                                        </p:attrNameLst>
                                      </p:cBhvr>
                                      <p:to>
                                        <p:strVal val="visible"/>
                                      </p:to>
                                    </p:set>
                                    <p:animEffect transition="in" filter="fade">
                                      <p:cBhvr>
                                        <p:cTn id="67" dur="2000"/>
                                        <p:tgtEl>
                                          <p:spTgt spid="74"/>
                                        </p:tgtEl>
                                      </p:cBhvr>
                                    </p:animEffect>
                                  </p:childTnLst>
                                </p:cTn>
                              </p:par>
                            </p:childTnLst>
                          </p:cTn>
                        </p:par>
                        <p:par>
                          <p:cTn id="68" fill="hold">
                            <p:stCondLst>
                              <p:cond delay="2000"/>
                            </p:stCondLst>
                            <p:childTnLst>
                              <p:par>
                                <p:cTn id="69" presetID="6" presetClass="emph" presetSubtype="0" fill="hold" nodeType="afterEffect">
                                  <p:stCondLst>
                                    <p:cond delay="0"/>
                                  </p:stCondLst>
                                  <p:childTnLst>
                                    <p:animScale>
                                      <p:cBhvr>
                                        <p:cTn id="70" dur="2000" fill="hold"/>
                                        <p:tgtEl>
                                          <p:spTgt spid="77"/>
                                        </p:tgtEl>
                                      </p:cBhvr>
                                      <p:by x="50000" y="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6" grpId="0" animBg="1"/>
      <p:bldP spid="37" grpId="0" animBg="1"/>
      <p:bldP spid="38" grpId="0" animBg="1"/>
      <p:bldP spid="42" grpId="0" animBg="1"/>
      <p:bldP spid="52" grpId="0" animBg="1"/>
      <p:bldP spid="53" grpId="0" animBg="1"/>
      <p:bldP spid="54" grpId="0" animBg="1"/>
      <p:bldP spid="55" grpId="0" animBg="1"/>
      <p:bldP spid="56" grpId="0" animBg="1"/>
      <p:bldP spid="57" grpId="0" animBg="1"/>
      <p:bldP spid="58" grpId="0" animBg="1"/>
      <p:bldP spid="59" grpId="0" animBg="1"/>
      <p:bldP spid="61" grpId="0" animBg="1"/>
      <p:bldP spid="62" grpId="0" animBg="1"/>
      <p:bldP spid="63" grpId="0" animBg="1"/>
      <p:bldP spid="71" grpId="0" animBg="1"/>
      <p:bldP spid="72" grpId="0"/>
      <p:bldP spid="73" grpId="0" animBg="1"/>
      <p:bldP spid="7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420"/>
            <a:ext cx="8985250" cy="838200"/>
          </a:xfrm>
        </p:spPr>
        <p:txBody>
          <a:bodyPr/>
          <a:lstStyle/>
          <a:p>
            <a:r>
              <a:rPr lang="en-US" dirty="0" smtClean="0"/>
              <a:t>Feedback	</a:t>
            </a:r>
            <a:endParaRPr lang="en-US" dirty="0"/>
          </a:p>
        </p:txBody>
      </p:sp>
      <p:sp>
        <p:nvSpPr>
          <p:cNvPr id="3" name="Content Placeholder 2"/>
          <p:cNvSpPr>
            <a:spLocks noGrp="1"/>
          </p:cNvSpPr>
          <p:nvPr>
            <p:ph idx="1"/>
          </p:nvPr>
        </p:nvSpPr>
        <p:spPr/>
        <p:txBody>
          <a:bodyPr/>
          <a:lstStyle/>
          <a:p>
            <a:r>
              <a:rPr lang="en-US" dirty="0" smtClean="0"/>
              <a:t>We all want SCAP to be adopted more rapidly.  Implementing a viable solution will help us to achieve this aim.</a:t>
            </a:r>
          </a:p>
          <a:p>
            <a:endParaRPr lang="en-US" dirty="0" smtClean="0"/>
          </a:p>
          <a:p>
            <a:r>
              <a:rPr lang="en-US" dirty="0" smtClean="0"/>
              <a:t>Are these solutions achievable?</a:t>
            </a:r>
          </a:p>
          <a:p>
            <a:endParaRPr lang="en-US" dirty="0" smtClean="0"/>
          </a:p>
          <a:p>
            <a:r>
              <a:rPr lang="en-US" dirty="0" smtClean="0"/>
              <a:t>Are there other/better solutions?</a:t>
            </a:r>
          </a:p>
          <a:p>
            <a:endParaRPr lang="en-US" dirty="0" smtClean="0"/>
          </a:p>
          <a:p>
            <a:r>
              <a:rPr lang="en-US" dirty="0" smtClean="0"/>
              <a:t>Which solution is most important?</a:t>
            </a:r>
          </a:p>
          <a:p>
            <a:endParaRPr lang="en-US" dirty="0" smtClean="0"/>
          </a:p>
          <a:p>
            <a:r>
              <a:rPr lang="en-US" dirty="0" smtClean="0"/>
              <a:t>What have we missed?</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420"/>
            <a:ext cx="8985250" cy="838200"/>
          </a:xfrm>
        </p:spPr>
        <p:txBody>
          <a:bodyPr/>
          <a:lstStyle/>
          <a:p>
            <a:r>
              <a:rPr lang="en-US" dirty="0" smtClean="0"/>
              <a:t>Decision Slide	</a:t>
            </a:r>
            <a:endParaRPr lang="en-US" dirty="0"/>
          </a:p>
        </p:txBody>
      </p:sp>
      <p:sp>
        <p:nvSpPr>
          <p:cNvPr id="3" name="Content Placeholder 2"/>
          <p:cNvSpPr>
            <a:spLocks noGrp="1"/>
          </p:cNvSpPr>
          <p:nvPr>
            <p:ph idx="1"/>
          </p:nvPr>
        </p:nvSpPr>
        <p:spPr/>
        <p:txBody>
          <a:bodyPr/>
          <a:lstStyle/>
          <a:p>
            <a:r>
              <a:rPr lang="en-US" dirty="0" smtClean="0"/>
              <a:t>Once we agree on the obstacles and requirements of such a solution…</a:t>
            </a:r>
          </a:p>
          <a:p>
            <a:endParaRPr lang="en-US" dirty="0" smtClean="0"/>
          </a:p>
          <a:p>
            <a:r>
              <a:rPr lang="en-US" dirty="0" smtClean="0"/>
              <a:t>Should we work together on such a federal repository that we could each use</a:t>
            </a:r>
          </a:p>
          <a:p>
            <a:pPr lvl="1"/>
            <a:r>
              <a:rPr lang="en-US" dirty="0" smtClean="0"/>
              <a:t>Defining requirements?</a:t>
            </a:r>
          </a:p>
          <a:p>
            <a:pPr lvl="1"/>
            <a:r>
              <a:rPr lang="en-US" dirty="0" smtClean="0"/>
              <a:t>Funding?</a:t>
            </a:r>
          </a:p>
          <a:p>
            <a:pPr lvl="1"/>
            <a:r>
              <a:rPr lang="en-US" dirty="0" smtClean="0"/>
              <a:t>Testing?</a:t>
            </a:r>
          </a:p>
          <a:p>
            <a:pPr lvl="1"/>
            <a:r>
              <a:rPr lang="en-US" dirty="0" smtClean="0"/>
              <a:t>Use?</a:t>
            </a:r>
          </a:p>
          <a:p>
            <a:pPr lvl="1"/>
            <a:r>
              <a:rPr lang="en-US" dirty="0" smtClean="0"/>
              <a:t>Sharing Content?</a:t>
            </a:r>
          </a:p>
          <a:p>
            <a:pPr lvl="1"/>
            <a:endParaRPr lang="en-US" dirty="0" smtClean="0"/>
          </a:p>
          <a:p>
            <a:r>
              <a:rPr lang="en-US" dirty="0" smtClean="0"/>
              <a:t>If not, how do we meet this need cost-effectively?</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Title 1"/>
          <p:cNvSpPr>
            <a:spLocks noGrp="1"/>
          </p:cNvSpPr>
          <p:nvPr>
            <p:ph type="title"/>
          </p:nvPr>
        </p:nvSpPr>
        <p:spPr>
          <a:xfrm>
            <a:off x="457200" y="273420"/>
            <a:ext cx="8985250" cy="838200"/>
          </a:xfrm>
        </p:spPr>
        <p:txBody>
          <a:bodyPr/>
          <a:lstStyle/>
          <a:p>
            <a:r>
              <a:rPr lang="en-US" dirty="0" smtClean="0"/>
              <a:t>Objectives</a:t>
            </a:r>
          </a:p>
        </p:txBody>
      </p:sp>
      <p:sp>
        <p:nvSpPr>
          <p:cNvPr id="9218" name="Content Placeholder 2"/>
          <p:cNvSpPr>
            <a:spLocks noGrp="1"/>
          </p:cNvSpPr>
          <p:nvPr>
            <p:ph idx="1"/>
          </p:nvPr>
        </p:nvSpPr>
        <p:spPr>
          <a:xfrm>
            <a:off x="384360" y="1524000"/>
            <a:ext cx="5182427" cy="4191000"/>
          </a:xfrm>
        </p:spPr>
        <p:txBody>
          <a:bodyPr/>
          <a:lstStyle/>
          <a:p>
            <a:pPr>
              <a:spcBef>
                <a:spcPct val="0"/>
              </a:spcBef>
            </a:pPr>
            <a:r>
              <a:rPr lang="en-US" dirty="0" smtClean="0"/>
              <a:t>Identify the key requirements needed to drive increased adoption of SCAP</a:t>
            </a:r>
          </a:p>
          <a:p>
            <a:pPr>
              <a:spcBef>
                <a:spcPct val="0"/>
              </a:spcBef>
            </a:pPr>
            <a:endParaRPr lang="en-US" dirty="0" smtClean="0"/>
          </a:p>
          <a:p>
            <a:pPr>
              <a:spcBef>
                <a:spcPct val="0"/>
              </a:spcBef>
            </a:pPr>
            <a:r>
              <a:rPr lang="en-US" dirty="0" smtClean="0"/>
              <a:t>Talk to possible solutions for each requirement</a:t>
            </a:r>
          </a:p>
          <a:p>
            <a:pPr lvl="1">
              <a:spcBef>
                <a:spcPct val="0"/>
              </a:spcBef>
            </a:pPr>
            <a:r>
              <a:rPr lang="en-US" dirty="0" smtClean="0"/>
              <a:t>Group Discussion:  Identify ways SCAP could be adopted more rapidly</a:t>
            </a:r>
          </a:p>
          <a:p>
            <a:pPr>
              <a:spcBef>
                <a:spcPct val="0"/>
              </a:spcBef>
              <a:buNone/>
            </a:pPr>
            <a:endParaRPr lang="en-US" dirty="0" smtClean="0"/>
          </a:p>
        </p:txBody>
      </p:sp>
      <p:sp>
        <p:nvSpPr>
          <p:cNvPr id="4" name="Rectangle 3"/>
          <p:cNvSpPr/>
          <p:nvPr/>
        </p:nvSpPr>
        <p:spPr bwMode="auto">
          <a:xfrm>
            <a:off x="5777814" y="1537412"/>
            <a:ext cx="3793427" cy="2042401"/>
          </a:xfrm>
          <a:prstGeom prst="rect">
            <a:avLst/>
          </a:prstGeom>
          <a:solidFill>
            <a:schemeClr val="bg1">
              <a:lumMod val="75000"/>
            </a:schemeClr>
          </a:solidFill>
          <a:ln w="9525" cap="flat" cmpd="sng" algn="ctr">
            <a:solidFill>
              <a:schemeClr val="bg1">
                <a:lumMod val="75000"/>
              </a:schemeClr>
            </a:solidFill>
            <a:prstDash val="solid"/>
            <a:round/>
            <a:headEnd type="none" w="med" len="med"/>
            <a:tailEnd type="none" w="med" len="med"/>
          </a:ln>
          <a:effectLst>
            <a:outerShdw blurRad="50800" dist="38100" dir="18900000" algn="bl" rotWithShape="0">
              <a:prstClr val="black">
                <a:alpha val="40000"/>
              </a:prstClr>
            </a:outerShdw>
          </a:effectLst>
        </p:spPr>
        <p:txBody>
          <a:bodyPr vert="horz" wrap="square" lIns="45720" tIns="45720" rIns="45720" bIns="45720" numCol="1" rtlCol="0" anchor="t" anchorCtr="0" compatLnSpc="1">
            <a:prstTxWarp prst="textNoShape">
              <a:avLst/>
            </a:prstTxWarp>
          </a:bodyPr>
          <a:lstStyle/>
          <a:p>
            <a:pPr marL="280988" indent="-169863">
              <a:buFont typeface="Wingdings" pitchFamily="2" charset="2"/>
              <a:buChar char="§"/>
            </a:pPr>
            <a:r>
              <a:rPr lang="en-US" sz="1800" dirty="0" smtClean="0">
                <a:solidFill>
                  <a:srgbClr val="C00000"/>
                </a:solidFill>
              </a:rPr>
              <a:t>Faster adoption of SCAP would:</a:t>
            </a:r>
            <a:br>
              <a:rPr lang="en-US" sz="1800" dirty="0" smtClean="0">
                <a:solidFill>
                  <a:srgbClr val="C00000"/>
                </a:solidFill>
              </a:rPr>
            </a:br>
            <a:endParaRPr lang="en-US" sz="600" dirty="0" smtClean="0">
              <a:solidFill>
                <a:srgbClr val="C00000"/>
              </a:solidFill>
            </a:endParaRPr>
          </a:p>
          <a:p>
            <a:pPr marL="280988" indent="-169863"/>
            <a:r>
              <a:rPr lang="en-US" sz="1800" dirty="0" smtClean="0">
                <a:solidFill>
                  <a:srgbClr val="C00000"/>
                </a:solidFill>
              </a:rPr>
              <a:t>      Decrease testing costs</a:t>
            </a:r>
          </a:p>
          <a:p>
            <a:pPr marL="280988" indent="-169863"/>
            <a:r>
              <a:rPr lang="en-US" sz="1800" dirty="0" smtClean="0">
                <a:solidFill>
                  <a:srgbClr val="C00000"/>
                </a:solidFill>
              </a:rPr>
              <a:t>      increase test standardization     </a:t>
            </a:r>
            <a:br>
              <a:rPr lang="en-US" sz="1800" dirty="0" smtClean="0">
                <a:solidFill>
                  <a:srgbClr val="C00000"/>
                </a:solidFill>
              </a:rPr>
            </a:br>
            <a:r>
              <a:rPr lang="en-US" sz="1800" dirty="0" smtClean="0">
                <a:solidFill>
                  <a:srgbClr val="C00000"/>
                </a:solidFill>
              </a:rPr>
              <a:t>   and effectiveness</a:t>
            </a:r>
          </a:p>
          <a:p>
            <a:pPr marL="280988" indent="-169863"/>
            <a:r>
              <a:rPr lang="en-US" sz="1800" dirty="0" smtClean="0">
                <a:solidFill>
                  <a:srgbClr val="C00000"/>
                </a:solidFill>
              </a:rPr>
              <a:t>      Allow scanners/sensors to be </a:t>
            </a:r>
            <a:br>
              <a:rPr lang="en-US" sz="1800" dirty="0" smtClean="0">
                <a:solidFill>
                  <a:srgbClr val="C00000"/>
                </a:solidFill>
              </a:rPr>
            </a:br>
            <a:r>
              <a:rPr lang="en-US" sz="1800" dirty="0" smtClean="0">
                <a:solidFill>
                  <a:srgbClr val="C00000"/>
                </a:solidFill>
              </a:rPr>
              <a:t>    plug and play.</a:t>
            </a:r>
          </a:p>
        </p:txBody>
      </p:sp>
      <p:pic>
        <p:nvPicPr>
          <p:cNvPr id="34818" name="Picture 2" descr="http://upload.wikimedia.org/wikipedia/commons/thumb/5/52/%E2%98%91.svg/200px-%E2%98%91.svg.png"/>
          <p:cNvPicPr>
            <a:picLocks noChangeAspect="1" noChangeArrowheads="1"/>
          </p:cNvPicPr>
          <p:nvPr/>
        </p:nvPicPr>
        <p:blipFill>
          <a:blip r:embed="rId2" cstate="print"/>
          <a:srcRect/>
          <a:stretch>
            <a:fillRect/>
          </a:stretch>
        </p:blipFill>
        <p:spPr bwMode="auto">
          <a:xfrm>
            <a:off x="5894021" y="1899135"/>
            <a:ext cx="381802" cy="381802"/>
          </a:xfrm>
          <a:prstGeom prst="rect">
            <a:avLst/>
          </a:prstGeom>
          <a:noFill/>
        </p:spPr>
      </p:pic>
      <p:pic>
        <p:nvPicPr>
          <p:cNvPr id="6" name="Picture 2" descr="http://upload.wikimedia.org/wikipedia/commons/thumb/5/52/%E2%98%91.svg/200px-%E2%98%91.svg.png"/>
          <p:cNvPicPr>
            <a:picLocks noChangeAspect="1" noChangeArrowheads="1"/>
          </p:cNvPicPr>
          <p:nvPr/>
        </p:nvPicPr>
        <p:blipFill>
          <a:blip r:embed="rId2" cstate="print"/>
          <a:srcRect/>
          <a:stretch>
            <a:fillRect/>
          </a:stretch>
        </p:blipFill>
        <p:spPr bwMode="auto">
          <a:xfrm>
            <a:off x="5894021" y="2232399"/>
            <a:ext cx="381802" cy="381802"/>
          </a:xfrm>
          <a:prstGeom prst="rect">
            <a:avLst/>
          </a:prstGeom>
          <a:noFill/>
        </p:spPr>
      </p:pic>
      <p:pic>
        <p:nvPicPr>
          <p:cNvPr id="7" name="Picture 2" descr="http://upload.wikimedia.org/wikipedia/commons/thumb/5/52/%E2%98%91.svg/200px-%E2%98%91.svg.png"/>
          <p:cNvPicPr>
            <a:picLocks noChangeAspect="1" noChangeArrowheads="1"/>
          </p:cNvPicPr>
          <p:nvPr/>
        </p:nvPicPr>
        <p:blipFill>
          <a:blip r:embed="rId2" cstate="print"/>
          <a:srcRect/>
          <a:stretch>
            <a:fillRect/>
          </a:stretch>
        </p:blipFill>
        <p:spPr bwMode="auto">
          <a:xfrm>
            <a:off x="5894021" y="2736479"/>
            <a:ext cx="381802" cy="381802"/>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Title 1"/>
          <p:cNvSpPr>
            <a:spLocks noGrp="1"/>
          </p:cNvSpPr>
          <p:nvPr>
            <p:ph type="title"/>
          </p:nvPr>
        </p:nvSpPr>
        <p:spPr>
          <a:xfrm>
            <a:off x="457200" y="279400"/>
            <a:ext cx="8985250" cy="838200"/>
          </a:xfrm>
        </p:spPr>
        <p:txBody>
          <a:bodyPr/>
          <a:lstStyle/>
          <a:p>
            <a:pPr lvl="0"/>
            <a:r>
              <a:rPr lang="en-US" dirty="0" smtClean="0"/>
              <a:t>How can the government and private sector work together to overcome the key obstacles to SCAP adoption</a:t>
            </a:r>
          </a:p>
        </p:txBody>
      </p:sp>
      <p:sp>
        <p:nvSpPr>
          <p:cNvPr id="6" name="Content Placeholder 5"/>
          <p:cNvSpPr>
            <a:spLocks noGrp="1"/>
          </p:cNvSpPr>
          <p:nvPr>
            <p:ph idx="1"/>
          </p:nvPr>
        </p:nvSpPr>
        <p:spPr>
          <a:xfrm>
            <a:off x="656328" y="1365114"/>
            <a:ext cx="8663565" cy="3520652"/>
          </a:xfrm>
        </p:spPr>
        <p:txBody>
          <a:bodyPr>
            <a:normAutofit/>
          </a:bodyPr>
          <a:lstStyle/>
          <a:p>
            <a:pPr marL="342900" lvl="3" indent="-342900">
              <a:lnSpc>
                <a:spcPct val="150000"/>
              </a:lnSpc>
              <a:buFont typeface="+mj-lt"/>
              <a:buAutoNum type="arabicPeriod"/>
              <a:defRPr/>
            </a:pPr>
            <a:r>
              <a:rPr lang="en-US" sz="1800" b="1" dirty="0" smtClean="0"/>
              <a:t>Getting/Sharing (Community) Content</a:t>
            </a:r>
          </a:p>
          <a:p>
            <a:pPr marL="342900" lvl="3" indent="-342900">
              <a:lnSpc>
                <a:spcPct val="150000"/>
              </a:lnSpc>
              <a:buFont typeface="+mj-lt"/>
              <a:buAutoNum type="arabicPeriod"/>
              <a:defRPr/>
            </a:pPr>
            <a:r>
              <a:rPr lang="en-US" sz="1800" b="1" dirty="0" smtClean="0"/>
              <a:t>Versioning Content</a:t>
            </a:r>
          </a:p>
          <a:p>
            <a:pPr marL="342900" lvl="3" indent="-342900">
              <a:lnSpc>
                <a:spcPct val="150000"/>
              </a:lnSpc>
              <a:buFont typeface="+mj-lt"/>
              <a:buAutoNum type="arabicPeriod"/>
              <a:defRPr/>
            </a:pPr>
            <a:r>
              <a:rPr lang="en-US" sz="1800" b="1" dirty="0" smtClean="0"/>
              <a:t>Building Benchmarks</a:t>
            </a:r>
          </a:p>
          <a:p>
            <a:pPr marL="342900" lvl="3" indent="-342900">
              <a:lnSpc>
                <a:spcPct val="150000"/>
              </a:lnSpc>
              <a:buFont typeface="+mj-lt"/>
              <a:buAutoNum type="arabicPeriod"/>
              <a:defRPr/>
            </a:pPr>
            <a:r>
              <a:rPr lang="en-US" sz="1800" b="1" dirty="0" smtClean="0"/>
              <a:t>Understanding Content</a:t>
            </a:r>
          </a:p>
          <a:p>
            <a:pPr marL="342900" lvl="3" indent="-342900">
              <a:lnSpc>
                <a:spcPct val="150000"/>
              </a:lnSpc>
              <a:buFont typeface="+mj-lt"/>
              <a:buAutoNum type="arabicPeriod"/>
              <a:defRPr/>
            </a:pPr>
            <a:r>
              <a:rPr lang="en-US" sz="1800" b="1" dirty="0" smtClean="0"/>
              <a:t>Integrating SCAP with SCAP compliant tools</a:t>
            </a:r>
          </a:p>
          <a:p>
            <a:pPr marL="342900" lvl="3" indent="-342900">
              <a:lnSpc>
                <a:spcPct val="150000"/>
              </a:lnSpc>
              <a:buFont typeface="+mj-lt"/>
              <a:buAutoNum type="arabicPeriod"/>
              <a:defRPr/>
            </a:pPr>
            <a:r>
              <a:rPr lang="en-US" sz="1800" b="1" dirty="0" smtClean="0"/>
              <a:t>Integrating SCAP with non-SCAP compliant tools</a:t>
            </a:r>
          </a:p>
          <a:p>
            <a:pPr marL="342900" lvl="3" indent="-342900">
              <a:lnSpc>
                <a:spcPct val="150000"/>
              </a:lnSpc>
              <a:buFont typeface="+mj-lt"/>
              <a:buAutoNum type="arabicPeriod"/>
              <a:defRPr/>
            </a:pPr>
            <a:r>
              <a:rPr lang="en-US" sz="1800" b="1" dirty="0" smtClean="0"/>
              <a:t>Publishing benchmarks and checks</a:t>
            </a:r>
          </a:p>
        </p:txBody>
      </p:sp>
      <p:sp>
        <p:nvSpPr>
          <p:cNvPr id="4" name="Oval 22"/>
          <p:cNvSpPr>
            <a:spLocks noChangeArrowheads="1"/>
          </p:cNvSpPr>
          <p:nvPr/>
        </p:nvSpPr>
        <p:spPr bwMode="auto">
          <a:xfrm>
            <a:off x="566569" y="1439881"/>
            <a:ext cx="289019" cy="273050"/>
          </a:xfrm>
          <a:prstGeom prst="ellipse">
            <a:avLst/>
          </a:prstGeom>
          <a:solidFill>
            <a:schemeClr val="folHlink"/>
          </a:solidFill>
          <a:ln w="3175" algn="ctr">
            <a:solidFill>
              <a:schemeClr val="bg2"/>
            </a:solidFill>
            <a:round/>
            <a:headEnd/>
            <a:tailEnd/>
          </a:ln>
          <a:effectLst>
            <a:outerShdw dist="35921" dir="2700000" algn="ctr" rotWithShape="0">
              <a:srgbClr val="808080"/>
            </a:outerShdw>
          </a:effectLst>
        </p:spPr>
        <p:txBody>
          <a:bodyPr anchor="ctr" anchorCtr="1"/>
          <a:lstStyle/>
          <a:p>
            <a:pPr algn="ctr" eaLnBrk="0" hangingPunct="0">
              <a:lnSpc>
                <a:spcPct val="90000"/>
              </a:lnSpc>
              <a:spcBef>
                <a:spcPct val="30000"/>
              </a:spcBef>
              <a:buClr>
                <a:schemeClr val="bg1"/>
              </a:buClr>
              <a:buFont typeface="Webdings" pitchFamily="18" charset="2"/>
              <a:buNone/>
              <a:defRPr/>
            </a:pPr>
            <a:r>
              <a:rPr lang="en-US" sz="1300" b="1" dirty="0">
                <a:solidFill>
                  <a:srgbClr val="FFFFFF"/>
                </a:solidFill>
              </a:rPr>
              <a:t>1</a:t>
            </a:r>
          </a:p>
        </p:txBody>
      </p:sp>
      <p:sp>
        <p:nvSpPr>
          <p:cNvPr id="5" name="Oval 22"/>
          <p:cNvSpPr>
            <a:spLocks noChangeArrowheads="1"/>
          </p:cNvSpPr>
          <p:nvPr/>
        </p:nvSpPr>
        <p:spPr bwMode="auto">
          <a:xfrm>
            <a:off x="566569" y="1929952"/>
            <a:ext cx="289019" cy="273050"/>
          </a:xfrm>
          <a:prstGeom prst="ellipse">
            <a:avLst/>
          </a:prstGeom>
          <a:solidFill>
            <a:schemeClr val="folHlink"/>
          </a:solidFill>
          <a:ln w="3175" algn="ctr">
            <a:solidFill>
              <a:schemeClr val="bg2"/>
            </a:solidFill>
            <a:round/>
            <a:headEnd/>
            <a:tailEnd/>
          </a:ln>
          <a:effectLst>
            <a:outerShdw dist="35921" dir="2700000" algn="ctr" rotWithShape="0">
              <a:srgbClr val="808080"/>
            </a:outerShdw>
          </a:effectLst>
        </p:spPr>
        <p:txBody>
          <a:bodyPr anchor="ctr" anchorCtr="1"/>
          <a:lstStyle/>
          <a:p>
            <a:pPr algn="ctr" eaLnBrk="0" hangingPunct="0">
              <a:lnSpc>
                <a:spcPct val="90000"/>
              </a:lnSpc>
              <a:spcBef>
                <a:spcPct val="30000"/>
              </a:spcBef>
              <a:buClr>
                <a:schemeClr val="bg1"/>
              </a:buClr>
              <a:buFont typeface="Webdings" pitchFamily="18" charset="2"/>
              <a:buNone/>
              <a:defRPr/>
            </a:pPr>
            <a:r>
              <a:rPr lang="en-US" sz="1300" b="1" dirty="0">
                <a:solidFill>
                  <a:srgbClr val="FFFFFF"/>
                </a:solidFill>
              </a:rPr>
              <a:t>2</a:t>
            </a:r>
          </a:p>
        </p:txBody>
      </p:sp>
      <p:sp>
        <p:nvSpPr>
          <p:cNvPr id="7" name="Oval 22"/>
          <p:cNvSpPr>
            <a:spLocks noChangeArrowheads="1"/>
          </p:cNvSpPr>
          <p:nvPr/>
        </p:nvSpPr>
        <p:spPr bwMode="auto">
          <a:xfrm>
            <a:off x="566569" y="2420023"/>
            <a:ext cx="289019" cy="273050"/>
          </a:xfrm>
          <a:prstGeom prst="ellipse">
            <a:avLst/>
          </a:prstGeom>
          <a:solidFill>
            <a:schemeClr val="folHlink"/>
          </a:solidFill>
          <a:ln w="3175" algn="ctr">
            <a:solidFill>
              <a:schemeClr val="bg2"/>
            </a:solidFill>
            <a:round/>
            <a:headEnd/>
            <a:tailEnd/>
          </a:ln>
          <a:effectLst>
            <a:outerShdw dist="35921" dir="2700000" algn="ctr" rotWithShape="0">
              <a:srgbClr val="808080"/>
            </a:outerShdw>
          </a:effectLst>
        </p:spPr>
        <p:txBody>
          <a:bodyPr anchor="ctr" anchorCtr="1"/>
          <a:lstStyle/>
          <a:p>
            <a:pPr algn="ctr" eaLnBrk="0" hangingPunct="0">
              <a:lnSpc>
                <a:spcPct val="90000"/>
              </a:lnSpc>
              <a:spcBef>
                <a:spcPct val="30000"/>
              </a:spcBef>
              <a:buClr>
                <a:schemeClr val="bg1"/>
              </a:buClr>
              <a:buFont typeface="Webdings" pitchFamily="18" charset="2"/>
              <a:buNone/>
              <a:defRPr/>
            </a:pPr>
            <a:r>
              <a:rPr lang="en-US" sz="1300" b="1" dirty="0">
                <a:solidFill>
                  <a:srgbClr val="FFFFFF"/>
                </a:solidFill>
              </a:rPr>
              <a:t>3</a:t>
            </a:r>
          </a:p>
        </p:txBody>
      </p:sp>
      <p:sp>
        <p:nvSpPr>
          <p:cNvPr id="8" name="Oval 22"/>
          <p:cNvSpPr>
            <a:spLocks noChangeArrowheads="1"/>
          </p:cNvSpPr>
          <p:nvPr/>
        </p:nvSpPr>
        <p:spPr bwMode="auto">
          <a:xfrm>
            <a:off x="566569" y="2910094"/>
            <a:ext cx="289019" cy="273050"/>
          </a:xfrm>
          <a:prstGeom prst="ellipse">
            <a:avLst/>
          </a:prstGeom>
          <a:solidFill>
            <a:schemeClr val="folHlink"/>
          </a:solidFill>
          <a:ln w="3175" algn="ctr">
            <a:solidFill>
              <a:schemeClr val="bg2"/>
            </a:solidFill>
            <a:round/>
            <a:headEnd/>
            <a:tailEnd/>
          </a:ln>
          <a:effectLst>
            <a:outerShdw dist="35921" dir="2700000" algn="ctr" rotWithShape="0">
              <a:srgbClr val="808080"/>
            </a:outerShdw>
          </a:effectLst>
        </p:spPr>
        <p:txBody>
          <a:bodyPr anchor="ctr" anchorCtr="1"/>
          <a:lstStyle/>
          <a:p>
            <a:pPr algn="ctr" eaLnBrk="0" hangingPunct="0">
              <a:lnSpc>
                <a:spcPct val="90000"/>
              </a:lnSpc>
              <a:spcBef>
                <a:spcPct val="30000"/>
              </a:spcBef>
              <a:buClr>
                <a:schemeClr val="bg1"/>
              </a:buClr>
              <a:buFont typeface="Webdings" pitchFamily="18" charset="2"/>
              <a:buNone/>
              <a:defRPr/>
            </a:pPr>
            <a:r>
              <a:rPr lang="en-US" sz="1300" b="1" dirty="0">
                <a:solidFill>
                  <a:srgbClr val="FFFFFF"/>
                </a:solidFill>
              </a:rPr>
              <a:t>4</a:t>
            </a:r>
          </a:p>
        </p:txBody>
      </p:sp>
      <p:sp>
        <p:nvSpPr>
          <p:cNvPr id="9" name="Oval 22"/>
          <p:cNvSpPr>
            <a:spLocks noChangeArrowheads="1"/>
          </p:cNvSpPr>
          <p:nvPr/>
        </p:nvSpPr>
        <p:spPr bwMode="auto">
          <a:xfrm>
            <a:off x="566569" y="3400165"/>
            <a:ext cx="289019" cy="273050"/>
          </a:xfrm>
          <a:prstGeom prst="ellipse">
            <a:avLst/>
          </a:prstGeom>
          <a:solidFill>
            <a:schemeClr val="folHlink"/>
          </a:solidFill>
          <a:ln w="3175" algn="ctr">
            <a:solidFill>
              <a:schemeClr val="bg2"/>
            </a:solidFill>
            <a:round/>
            <a:headEnd/>
            <a:tailEnd/>
          </a:ln>
          <a:effectLst>
            <a:outerShdw dist="35921" dir="2700000" algn="ctr" rotWithShape="0">
              <a:srgbClr val="808080"/>
            </a:outerShdw>
          </a:effectLst>
        </p:spPr>
        <p:txBody>
          <a:bodyPr anchor="ctr" anchorCtr="1"/>
          <a:lstStyle/>
          <a:p>
            <a:pPr algn="ctr" eaLnBrk="0" hangingPunct="0">
              <a:lnSpc>
                <a:spcPct val="90000"/>
              </a:lnSpc>
              <a:spcBef>
                <a:spcPct val="30000"/>
              </a:spcBef>
              <a:buClr>
                <a:schemeClr val="bg1"/>
              </a:buClr>
              <a:buFont typeface="Webdings" pitchFamily="18" charset="2"/>
              <a:buNone/>
              <a:defRPr/>
            </a:pPr>
            <a:r>
              <a:rPr lang="en-US" sz="1300" b="1" dirty="0">
                <a:solidFill>
                  <a:srgbClr val="FFFFFF"/>
                </a:solidFill>
              </a:rPr>
              <a:t>5</a:t>
            </a:r>
          </a:p>
        </p:txBody>
      </p:sp>
      <p:sp>
        <p:nvSpPr>
          <p:cNvPr id="10" name="Oval 22"/>
          <p:cNvSpPr>
            <a:spLocks noChangeArrowheads="1"/>
          </p:cNvSpPr>
          <p:nvPr/>
        </p:nvSpPr>
        <p:spPr bwMode="auto">
          <a:xfrm>
            <a:off x="566569" y="3890236"/>
            <a:ext cx="289019" cy="273050"/>
          </a:xfrm>
          <a:prstGeom prst="ellipse">
            <a:avLst/>
          </a:prstGeom>
          <a:solidFill>
            <a:schemeClr val="folHlink"/>
          </a:solidFill>
          <a:ln w="3175" algn="ctr">
            <a:solidFill>
              <a:schemeClr val="bg2"/>
            </a:solidFill>
            <a:round/>
            <a:headEnd/>
            <a:tailEnd/>
          </a:ln>
          <a:effectLst>
            <a:outerShdw dist="35921" dir="2700000" algn="ctr" rotWithShape="0">
              <a:srgbClr val="808080"/>
            </a:outerShdw>
          </a:effectLst>
        </p:spPr>
        <p:txBody>
          <a:bodyPr anchor="ctr" anchorCtr="1"/>
          <a:lstStyle/>
          <a:p>
            <a:pPr algn="ctr" eaLnBrk="0" hangingPunct="0">
              <a:lnSpc>
                <a:spcPct val="90000"/>
              </a:lnSpc>
              <a:spcBef>
                <a:spcPct val="30000"/>
              </a:spcBef>
              <a:buClr>
                <a:schemeClr val="bg1"/>
              </a:buClr>
              <a:buFont typeface="Webdings" pitchFamily="18" charset="2"/>
              <a:buNone/>
              <a:defRPr/>
            </a:pPr>
            <a:r>
              <a:rPr lang="en-US" sz="1300" b="1" dirty="0">
                <a:solidFill>
                  <a:srgbClr val="FFFFFF"/>
                </a:solidFill>
              </a:rPr>
              <a:t>6</a:t>
            </a:r>
          </a:p>
        </p:txBody>
      </p:sp>
      <p:sp>
        <p:nvSpPr>
          <p:cNvPr id="11" name="Oval 22"/>
          <p:cNvSpPr>
            <a:spLocks noChangeArrowheads="1"/>
          </p:cNvSpPr>
          <p:nvPr/>
        </p:nvSpPr>
        <p:spPr bwMode="auto">
          <a:xfrm>
            <a:off x="566569" y="4384268"/>
            <a:ext cx="289019" cy="273050"/>
          </a:xfrm>
          <a:prstGeom prst="ellipse">
            <a:avLst/>
          </a:prstGeom>
          <a:solidFill>
            <a:schemeClr val="folHlink"/>
          </a:solidFill>
          <a:ln w="3175" algn="ctr">
            <a:solidFill>
              <a:schemeClr val="bg2"/>
            </a:solidFill>
            <a:round/>
            <a:headEnd/>
            <a:tailEnd/>
          </a:ln>
          <a:effectLst>
            <a:outerShdw dist="35921" dir="2700000" algn="ctr" rotWithShape="0">
              <a:srgbClr val="808080"/>
            </a:outerShdw>
          </a:effectLst>
        </p:spPr>
        <p:txBody>
          <a:bodyPr anchor="ctr" anchorCtr="1"/>
          <a:lstStyle/>
          <a:p>
            <a:pPr algn="ctr" eaLnBrk="0" hangingPunct="0">
              <a:lnSpc>
                <a:spcPct val="90000"/>
              </a:lnSpc>
              <a:spcBef>
                <a:spcPct val="30000"/>
              </a:spcBef>
              <a:buClr>
                <a:schemeClr val="bg1"/>
              </a:buClr>
              <a:buFont typeface="Webdings" pitchFamily="18" charset="2"/>
              <a:buNone/>
              <a:defRPr/>
            </a:pPr>
            <a:r>
              <a:rPr lang="en-US" sz="1300" b="1" dirty="0">
                <a:solidFill>
                  <a:srgbClr val="FFFFFF"/>
                </a:solidFill>
              </a:rPr>
              <a:t>7</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Title 1"/>
          <p:cNvSpPr>
            <a:spLocks noGrp="1"/>
          </p:cNvSpPr>
          <p:nvPr>
            <p:ph type="title"/>
          </p:nvPr>
        </p:nvSpPr>
        <p:spPr>
          <a:xfrm>
            <a:off x="457200" y="279400"/>
            <a:ext cx="8985250" cy="838200"/>
          </a:xfrm>
        </p:spPr>
        <p:txBody>
          <a:bodyPr/>
          <a:lstStyle/>
          <a:p>
            <a:r>
              <a:rPr lang="en-US" dirty="0" smtClean="0"/>
              <a:t>Obstacle</a:t>
            </a:r>
          </a:p>
        </p:txBody>
      </p:sp>
      <p:sp>
        <p:nvSpPr>
          <p:cNvPr id="6" name="Content Placeholder 5"/>
          <p:cNvSpPr>
            <a:spLocks noGrp="1"/>
          </p:cNvSpPr>
          <p:nvPr>
            <p:ph idx="1"/>
          </p:nvPr>
        </p:nvSpPr>
        <p:spPr>
          <a:xfrm>
            <a:off x="471488" y="1365113"/>
            <a:ext cx="9215123" cy="4854817"/>
          </a:xfrm>
        </p:spPr>
        <p:txBody>
          <a:bodyPr>
            <a:normAutofit fontScale="70000" lnSpcReduction="20000"/>
          </a:bodyPr>
          <a:lstStyle/>
          <a:p>
            <a:pPr marL="234950" lvl="3" indent="-234950">
              <a:buNone/>
              <a:defRPr/>
            </a:pPr>
            <a:r>
              <a:rPr lang="en-US" sz="2000" b="1" dirty="0" smtClean="0"/>
              <a:t>Getting/Sharing (Community) Content</a:t>
            </a:r>
          </a:p>
          <a:p>
            <a:pPr marL="404813" lvl="4" indent="-234950">
              <a:buSzPct val="80000"/>
              <a:buFont typeface="Webdings" pitchFamily="18" charset="2"/>
              <a:buChar char=""/>
              <a:defRPr/>
            </a:pPr>
            <a:r>
              <a:rPr lang="en-US" sz="2000" b="1" dirty="0" smtClean="0"/>
              <a:t>Getting Content</a:t>
            </a:r>
          </a:p>
          <a:p>
            <a:pPr marL="573088" lvl="4" indent="-169863">
              <a:buFont typeface="Symbol" pitchFamily="18" charset="2"/>
              <a:buChar char="-"/>
              <a:defRPr/>
            </a:pPr>
            <a:r>
              <a:rPr lang="en-US" sz="1900" b="1" dirty="0" smtClean="0"/>
              <a:t>There is a lack of SCAP content</a:t>
            </a:r>
          </a:p>
          <a:p>
            <a:pPr marL="573088" lvl="4" indent="-169863">
              <a:buFont typeface="Symbol" pitchFamily="18" charset="2"/>
              <a:buChar char="-"/>
              <a:defRPr/>
            </a:pPr>
            <a:r>
              <a:rPr lang="en-US" sz="1900" b="1" dirty="0" smtClean="0"/>
              <a:t>SCAP is expensive to develop</a:t>
            </a:r>
          </a:p>
          <a:p>
            <a:pPr marL="573088" lvl="4" indent="-169863">
              <a:buFont typeface="Symbol" pitchFamily="18" charset="2"/>
              <a:buChar char="-"/>
              <a:defRPr/>
            </a:pPr>
            <a:r>
              <a:rPr lang="en-US" sz="1900" b="1" dirty="0" smtClean="0"/>
              <a:t>There aren’t enough skilled SCAP developers</a:t>
            </a:r>
          </a:p>
          <a:p>
            <a:pPr marL="404813" lvl="4" indent="-234950">
              <a:buSzPct val="80000"/>
              <a:buFont typeface="Webdings" pitchFamily="18" charset="2"/>
              <a:buChar char=""/>
              <a:defRPr/>
            </a:pPr>
            <a:r>
              <a:rPr lang="en-US" sz="2000" b="1" dirty="0" smtClean="0"/>
              <a:t>Sharing Content</a:t>
            </a:r>
          </a:p>
          <a:p>
            <a:pPr marL="573088" lvl="4" indent="-169863">
              <a:buFont typeface="Symbol" pitchFamily="18" charset="2"/>
              <a:buChar char="-"/>
              <a:defRPr/>
            </a:pPr>
            <a:r>
              <a:rPr lang="en-US" sz="1900" b="1" dirty="0" smtClean="0"/>
              <a:t>While SCAP is designed to be shared as XML, this is not the best way to store it at rest</a:t>
            </a:r>
          </a:p>
          <a:p>
            <a:pPr marL="573088" lvl="4" indent="-169863">
              <a:buFont typeface="Symbol" pitchFamily="18" charset="2"/>
              <a:buChar char="-"/>
              <a:defRPr/>
            </a:pPr>
            <a:r>
              <a:rPr lang="en-US" sz="1900" b="1" dirty="0" smtClean="0"/>
              <a:t>The Federal community needs an federated architecture in which to store, edit, and share content</a:t>
            </a:r>
          </a:p>
          <a:p>
            <a:pPr marL="573088" lvl="4" indent="-169863">
              <a:buFont typeface="Symbol" pitchFamily="18" charset="2"/>
              <a:buChar char="-"/>
              <a:defRPr/>
            </a:pPr>
            <a:r>
              <a:rPr lang="en-US" sz="1900" b="1" dirty="0" smtClean="0"/>
              <a:t>There needs to be a federal library of checks that can be easily searched and reused</a:t>
            </a:r>
          </a:p>
          <a:p>
            <a:pPr marL="573088" lvl="4" indent="-169863">
              <a:buNone/>
              <a:defRPr/>
            </a:pPr>
            <a:endParaRPr lang="en-US" sz="1400" b="1" dirty="0" smtClean="0"/>
          </a:p>
          <a:p>
            <a:pPr lvl="0">
              <a:buNone/>
            </a:pPr>
            <a:r>
              <a:rPr lang="en-US" sz="2000" dirty="0" smtClean="0"/>
              <a:t>Content repositories must:</a:t>
            </a:r>
          </a:p>
          <a:p>
            <a:pPr lvl="1">
              <a:buSzPct val="80000"/>
              <a:buFont typeface="Symbol" pitchFamily="18" charset="2"/>
              <a:buChar char="-"/>
              <a:defRPr/>
            </a:pPr>
            <a:r>
              <a:rPr lang="en-US" sz="1900" dirty="0" smtClean="0"/>
              <a:t>Support pull based communication patterns</a:t>
            </a:r>
          </a:p>
          <a:p>
            <a:pPr lvl="1">
              <a:buSzPct val="80000"/>
              <a:buFont typeface="Symbol" pitchFamily="18" charset="2"/>
              <a:buChar char="-"/>
              <a:defRPr/>
            </a:pPr>
            <a:r>
              <a:rPr lang="en-US" sz="1900" dirty="0" smtClean="0"/>
              <a:t>Support the capability to request any XML-based content by bundle (e.g. SCAP Data stream Id), by instance identifier (e.g. XCCDF Checklist id),  by entity identifier (e.g. OVAL Definition Id, OVAL Object Id, XCCDF Rule Id), and by boundary identifiers (e.g. CVE, CCE, and CPE Name)</a:t>
            </a:r>
          </a:p>
          <a:p>
            <a:pPr lvl="1">
              <a:buSzPct val="80000"/>
              <a:buFont typeface="Symbol" pitchFamily="18" charset="2"/>
              <a:buChar char="-"/>
              <a:defRPr/>
            </a:pPr>
            <a:r>
              <a:rPr lang="en-US" sz="1900" dirty="0" smtClean="0"/>
              <a:t>Preserve digital signatures on content</a:t>
            </a:r>
          </a:p>
          <a:p>
            <a:pPr lvl="1">
              <a:buSzPct val="80000"/>
              <a:buFont typeface="Symbol" pitchFamily="18" charset="2"/>
              <a:buChar char="-"/>
              <a:defRPr/>
            </a:pPr>
            <a:r>
              <a:rPr lang="en-US" sz="1900" dirty="0" smtClean="0"/>
              <a:t>Enable trusted connections between client and server</a:t>
            </a:r>
          </a:p>
          <a:p>
            <a:pPr lvl="1">
              <a:buSzPct val="80000"/>
              <a:buFont typeface="Symbol" pitchFamily="18" charset="2"/>
              <a:buChar char="-"/>
              <a:defRPr/>
            </a:pPr>
            <a:r>
              <a:rPr lang="en-US" sz="1900" dirty="0" smtClean="0"/>
              <a:t>Enable configuration to support any XML-based model, allowing for future content needs without re-engineering</a:t>
            </a:r>
          </a:p>
          <a:p>
            <a:pPr lvl="1">
              <a:buSzPct val="80000"/>
              <a:buFont typeface="Symbol" pitchFamily="18" charset="2"/>
              <a:buChar char="-"/>
              <a:defRPr/>
            </a:pPr>
            <a:r>
              <a:rPr lang="en-US" sz="1900" dirty="0" smtClean="0"/>
              <a:t>Support ability to act as a proxy, forwarding authorized requests to authoritative sources of content on behalf of the client</a:t>
            </a:r>
          </a:p>
          <a:p>
            <a:pPr lvl="1">
              <a:buSzPct val="80000"/>
              <a:buFont typeface="Symbol" pitchFamily="18" charset="2"/>
              <a:buChar char="-"/>
              <a:defRPr/>
            </a:pPr>
            <a:r>
              <a:rPr lang="en-US" sz="1900" dirty="0" smtClean="0"/>
              <a:t>Support caching of retrieved content via forwarded requests for a configured interval</a:t>
            </a:r>
          </a:p>
        </p:txBody>
      </p:sp>
      <p:sp>
        <p:nvSpPr>
          <p:cNvPr id="4" name="Oval 22"/>
          <p:cNvSpPr>
            <a:spLocks noChangeArrowheads="1"/>
          </p:cNvSpPr>
          <p:nvPr/>
        </p:nvSpPr>
        <p:spPr bwMode="auto">
          <a:xfrm>
            <a:off x="1827768" y="792630"/>
            <a:ext cx="289019" cy="273050"/>
          </a:xfrm>
          <a:prstGeom prst="ellipse">
            <a:avLst/>
          </a:prstGeom>
          <a:solidFill>
            <a:schemeClr val="folHlink"/>
          </a:solidFill>
          <a:ln w="3175" algn="ctr">
            <a:solidFill>
              <a:schemeClr val="bg2"/>
            </a:solidFill>
            <a:round/>
            <a:headEnd/>
            <a:tailEnd/>
          </a:ln>
          <a:effectLst>
            <a:outerShdw dist="35921" dir="2700000" algn="ctr" rotWithShape="0">
              <a:srgbClr val="808080"/>
            </a:outerShdw>
          </a:effectLst>
        </p:spPr>
        <p:txBody>
          <a:bodyPr anchor="ctr" anchorCtr="1"/>
          <a:lstStyle/>
          <a:p>
            <a:pPr algn="ctr" eaLnBrk="0" hangingPunct="0">
              <a:lnSpc>
                <a:spcPct val="90000"/>
              </a:lnSpc>
              <a:spcBef>
                <a:spcPct val="30000"/>
              </a:spcBef>
              <a:buClr>
                <a:schemeClr val="bg1"/>
              </a:buClr>
              <a:buFont typeface="Webdings" pitchFamily="18" charset="2"/>
              <a:buNone/>
              <a:defRPr/>
            </a:pPr>
            <a:r>
              <a:rPr lang="en-US" sz="1300" b="1" dirty="0">
                <a:solidFill>
                  <a:srgbClr val="FFFFFF"/>
                </a:solidFill>
              </a:rPr>
              <a:t>1</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itle 33"/>
          <p:cNvSpPr>
            <a:spLocks noGrp="1"/>
          </p:cNvSpPr>
          <p:nvPr>
            <p:ph type="title"/>
          </p:nvPr>
        </p:nvSpPr>
        <p:spPr>
          <a:xfrm>
            <a:off x="389427" y="452289"/>
            <a:ext cx="8985250" cy="655583"/>
          </a:xfrm>
        </p:spPr>
        <p:txBody>
          <a:bodyPr/>
          <a:lstStyle/>
          <a:p>
            <a:r>
              <a:rPr lang="en-US" dirty="0" smtClean="0"/>
              <a:t>Addressing Obstacle     : Getting/Sharing (Community) Content</a:t>
            </a:r>
            <a:endParaRPr lang="en-US" dirty="0"/>
          </a:p>
        </p:txBody>
      </p:sp>
      <p:sp>
        <p:nvSpPr>
          <p:cNvPr id="50" name="Rounded Rectangle 49"/>
          <p:cNvSpPr/>
          <p:nvPr/>
        </p:nvSpPr>
        <p:spPr bwMode="auto">
          <a:xfrm>
            <a:off x="203201" y="3031566"/>
            <a:ext cx="1371599" cy="352794"/>
          </a:xfrm>
          <a:prstGeom prst="roundRect">
            <a:avLst/>
          </a:prstGeom>
          <a:solidFill>
            <a:schemeClr val="tx1">
              <a:lumMod val="50000"/>
              <a:lumOff val="50000"/>
            </a:schemeClr>
          </a:solidFill>
          <a:ln w="3175" algn="ctr">
            <a:solidFill>
              <a:schemeClr val="bg2"/>
            </a:solidFill>
            <a:round/>
            <a:headEnd/>
            <a:tailEnd/>
          </a:ln>
          <a:effectLst>
            <a:outerShdw dist="35921" dir="2700000" algn="ctr" rotWithShape="0">
              <a:srgbClr val="808080"/>
            </a:outerShdw>
          </a:effectLst>
        </p:spPr>
        <p:txBody>
          <a:bodyPr anchor="ctr" anchorCtr="1"/>
          <a:lstStyle/>
          <a:p>
            <a:pPr algn="ctr" eaLnBrk="0" hangingPunct="0">
              <a:lnSpc>
                <a:spcPct val="90000"/>
              </a:lnSpc>
              <a:spcBef>
                <a:spcPct val="30000"/>
              </a:spcBef>
              <a:buClr>
                <a:schemeClr val="bg1"/>
              </a:buClr>
              <a:buFontTx/>
              <a:buNone/>
              <a:defRPr/>
            </a:pPr>
            <a:r>
              <a:rPr lang="en-US" sz="1000" b="1" dirty="0" smtClean="0">
                <a:solidFill>
                  <a:srgbClr val="FFFFFF"/>
                </a:solidFill>
                <a:latin typeface="Arial" charset="0"/>
              </a:rPr>
              <a:t>Community </a:t>
            </a:r>
            <a:br>
              <a:rPr lang="en-US" sz="1000" b="1" dirty="0" smtClean="0">
                <a:solidFill>
                  <a:srgbClr val="FFFFFF"/>
                </a:solidFill>
                <a:latin typeface="Arial" charset="0"/>
              </a:rPr>
            </a:br>
            <a:r>
              <a:rPr lang="en-US" sz="1000" b="1" dirty="0" smtClean="0">
                <a:solidFill>
                  <a:srgbClr val="FFFFFF"/>
                </a:solidFill>
                <a:latin typeface="Arial" charset="0"/>
              </a:rPr>
              <a:t>SCAP Content </a:t>
            </a:r>
          </a:p>
        </p:txBody>
      </p:sp>
      <p:sp>
        <p:nvSpPr>
          <p:cNvPr id="71" name="Rounded Rectangle 70"/>
          <p:cNvSpPr/>
          <p:nvPr/>
        </p:nvSpPr>
        <p:spPr bwMode="auto">
          <a:xfrm>
            <a:off x="203201" y="5136031"/>
            <a:ext cx="1371599" cy="791124"/>
          </a:xfrm>
          <a:prstGeom prst="roundRect">
            <a:avLst/>
          </a:prstGeom>
          <a:solidFill>
            <a:schemeClr val="tx1">
              <a:lumMod val="50000"/>
              <a:lumOff val="50000"/>
            </a:schemeClr>
          </a:solidFill>
          <a:ln w="3175" algn="ctr">
            <a:solidFill>
              <a:schemeClr val="bg2"/>
            </a:solidFill>
            <a:round/>
            <a:headEnd/>
            <a:tailEnd/>
          </a:ln>
          <a:effectLst>
            <a:outerShdw dist="35921" dir="2700000" algn="ctr" rotWithShape="0">
              <a:srgbClr val="808080"/>
            </a:outerShdw>
          </a:effectLst>
        </p:spPr>
        <p:txBody>
          <a:bodyPr tIns="9144" anchor="t" anchorCtr="0"/>
          <a:lstStyle/>
          <a:p>
            <a:pPr algn="ctr" eaLnBrk="0" hangingPunct="0">
              <a:lnSpc>
                <a:spcPct val="90000"/>
              </a:lnSpc>
              <a:spcBef>
                <a:spcPct val="30000"/>
              </a:spcBef>
              <a:buClr>
                <a:schemeClr val="bg1"/>
              </a:buClr>
              <a:buFontTx/>
              <a:buNone/>
              <a:defRPr/>
            </a:pPr>
            <a:r>
              <a:rPr lang="en-US" sz="1000" b="1" dirty="0" smtClean="0">
                <a:solidFill>
                  <a:srgbClr val="FFFFFF"/>
                </a:solidFill>
              </a:rPr>
              <a:t>Agency-Specific </a:t>
            </a:r>
            <a:r>
              <a:rPr lang="en-US" sz="1000" b="1" dirty="0" smtClean="0">
                <a:solidFill>
                  <a:srgbClr val="FFFFFF"/>
                </a:solidFill>
                <a:latin typeface="Arial" charset="0"/>
              </a:rPr>
              <a:t>SCAP Content </a:t>
            </a:r>
          </a:p>
        </p:txBody>
      </p:sp>
      <p:sp>
        <p:nvSpPr>
          <p:cNvPr id="75" name="Can 74"/>
          <p:cNvSpPr/>
          <p:nvPr/>
        </p:nvSpPr>
        <p:spPr bwMode="auto">
          <a:xfrm>
            <a:off x="1968500" y="2447366"/>
            <a:ext cx="1155700" cy="3773154"/>
          </a:xfrm>
          <a:prstGeom prst="can">
            <a:avLst/>
          </a:prstGeom>
          <a:solidFill>
            <a:schemeClr val="accent6">
              <a:lumMod val="75000"/>
            </a:schemeClr>
          </a:solidFill>
          <a:ln w="3175" algn="ctr">
            <a:solidFill>
              <a:schemeClr val="bg2"/>
            </a:solidFill>
            <a:round/>
            <a:headEnd/>
            <a:tailEnd/>
          </a:ln>
          <a:effectLst>
            <a:outerShdw dist="35921" dir="2700000" algn="ctr" rotWithShape="0">
              <a:srgbClr val="808080"/>
            </a:outerShdw>
          </a:effectLst>
        </p:spPr>
        <p:txBody>
          <a:bodyPr anchor="ctr" anchorCtr="1"/>
          <a:lstStyle/>
          <a:p>
            <a:pPr marL="0" marR="0" indent="0" algn="ctr" defTabSz="914400" eaLnBrk="0" latinLnBrk="0" hangingPunct="0">
              <a:lnSpc>
                <a:spcPct val="90000"/>
              </a:lnSpc>
              <a:spcBef>
                <a:spcPct val="30000"/>
              </a:spcBef>
              <a:buClr>
                <a:schemeClr val="bg1"/>
              </a:buClr>
              <a:buSzTx/>
              <a:tabLst/>
              <a:defRPr/>
            </a:pPr>
            <a:r>
              <a:rPr lang="en-US" b="1" dirty="0" smtClean="0"/>
              <a:t>Federal</a:t>
            </a:r>
            <a:br>
              <a:rPr lang="en-US" b="1" dirty="0" smtClean="0"/>
            </a:br>
            <a:r>
              <a:rPr lang="en-US" b="1" dirty="0" smtClean="0"/>
              <a:t>Content</a:t>
            </a:r>
            <a:br>
              <a:rPr lang="en-US" b="1" dirty="0" smtClean="0"/>
            </a:br>
            <a:r>
              <a:rPr lang="en-US" b="1" dirty="0" smtClean="0"/>
              <a:t>Repository</a:t>
            </a:r>
          </a:p>
          <a:p>
            <a:pPr marL="0" marR="0" indent="0" algn="ctr" defTabSz="914400" eaLnBrk="0" latinLnBrk="0" hangingPunct="0">
              <a:lnSpc>
                <a:spcPct val="90000"/>
              </a:lnSpc>
              <a:spcBef>
                <a:spcPct val="30000"/>
              </a:spcBef>
              <a:buClr>
                <a:schemeClr val="bg1"/>
              </a:buClr>
              <a:buSzTx/>
              <a:tabLst/>
              <a:defRPr/>
            </a:pPr>
            <a:endParaRPr lang="en-US" b="1" dirty="0" smtClean="0"/>
          </a:p>
          <a:p>
            <a:pPr marL="0" marR="0" indent="0" algn="ctr" defTabSz="914400" eaLnBrk="0" latinLnBrk="0" hangingPunct="0">
              <a:lnSpc>
                <a:spcPct val="90000"/>
              </a:lnSpc>
              <a:spcBef>
                <a:spcPct val="30000"/>
              </a:spcBef>
              <a:buClr>
                <a:schemeClr val="bg1"/>
              </a:buClr>
              <a:buSzTx/>
              <a:tabLst/>
              <a:defRPr/>
            </a:pPr>
            <a:endParaRPr lang="en-US" b="1" dirty="0" smtClean="0"/>
          </a:p>
          <a:p>
            <a:pPr marL="0" marR="0" indent="0" algn="ctr" defTabSz="914400" eaLnBrk="0" latinLnBrk="0" hangingPunct="0">
              <a:lnSpc>
                <a:spcPct val="90000"/>
              </a:lnSpc>
              <a:spcBef>
                <a:spcPct val="30000"/>
              </a:spcBef>
              <a:buClr>
                <a:schemeClr val="bg1"/>
              </a:buClr>
              <a:buSzTx/>
              <a:tabLst/>
              <a:defRPr/>
            </a:pPr>
            <a:endParaRPr lang="en-US" b="1" dirty="0" smtClean="0"/>
          </a:p>
          <a:p>
            <a:pPr marL="0" marR="0" indent="0" algn="ctr" defTabSz="914400" eaLnBrk="0" latinLnBrk="0" hangingPunct="0">
              <a:lnSpc>
                <a:spcPct val="90000"/>
              </a:lnSpc>
              <a:spcBef>
                <a:spcPct val="30000"/>
              </a:spcBef>
              <a:buClr>
                <a:schemeClr val="bg1"/>
              </a:buClr>
              <a:buSzTx/>
              <a:tabLst/>
              <a:defRPr/>
            </a:pPr>
            <a:endParaRPr lang="en-US" b="1" dirty="0" smtClean="0"/>
          </a:p>
          <a:p>
            <a:pPr marL="0" marR="0" indent="0" algn="ctr" defTabSz="914400" eaLnBrk="0" latinLnBrk="0" hangingPunct="0">
              <a:lnSpc>
                <a:spcPct val="90000"/>
              </a:lnSpc>
              <a:spcBef>
                <a:spcPct val="30000"/>
              </a:spcBef>
              <a:buClr>
                <a:schemeClr val="bg1"/>
              </a:buClr>
              <a:buSzTx/>
              <a:tabLst/>
              <a:defRPr/>
            </a:pPr>
            <a:endParaRPr lang="en-US" b="1" dirty="0" smtClean="0"/>
          </a:p>
          <a:p>
            <a:pPr marL="0" marR="0" indent="0" algn="ctr" defTabSz="914400" eaLnBrk="0" latinLnBrk="0" hangingPunct="0">
              <a:lnSpc>
                <a:spcPct val="90000"/>
              </a:lnSpc>
              <a:spcBef>
                <a:spcPct val="30000"/>
              </a:spcBef>
              <a:buClr>
                <a:schemeClr val="bg1"/>
              </a:buClr>
              <a:buSzTx/>
              <a:tabLst/>
              <a:defRPr/>
            </a:pPr>
            <a:endParaRPr lang="en-US" b="1" dirty="0" smtClean="0"/>
          </a:p>
        </p:txBody>
      </p:sp>
      <p:sp>
        <p:nvSpPr>
          <p:cNvPr id="76" name="Left Arrow 75"/>
          <p:cNvSpPr/>
          <p:nvPr/>
        </p:nvSpPr>
        <p:spPr bwMode="auto">
          <a:xfrm flipH="1">
            <a:off x="1602730" y="3060690"/>
            <a:ext cx="403851" cy="264556"/>
          </a:xfrm>
          <a:prstGeom prst="leftArrow">
            <a:avLst/>
          </a:prstGeom>
          <a:solidFill>
            <a:srgbClr val="C00000"/>
          </a:solidFill>
          <a:ln w="3175" algn="ctr">
            <a:solidFill>
              <a:schemeClr val="bg2"/>
            </a:solidFill>
            <a:round/>
            <a:headEnd/>
            <a:tailEnd/>
          </a:ln>
          <a:effectLst>
            <a:outerShdw dist="35921" dir="2700000" algn="ctr" rotWithShape="0">
              <a:srgbClr val="808080"/>
            </a:outerShdw>
          </a:effectLst>
        </p:spPr>
        <p:txBody>
          <a:bodyPr anchor="ctr" anchorCtr="1"/>
          <a:lstStyle/>
          <a:p>
            <a:pPr marL="0" marR="0" indent="0" algn="ctr" defTabSz="914400" eaLnBrk="0" latinLnBrk="0" hangingPunct="0">
              <a:lnSpc>
                <a:spcPct val="90000"/>
              </a:lnSpc>
              <a:spcBef>
                <a:spcPct val="30000"/>
              </a:spcBef>
              <a:buClr>
                <a:schemeClr val="bg1"/>
              </a:buClr>
              <a:buSzTx/>
              <a:tabLst/>
              <a:defRPr/>
            </a:pPr>
            <a:endParaRPr lang="en-US" sz="1000" b="1" dirty="0" smtClean="0">
              <a:solidFill>
                <a:srgbClr val="FFFFFF"/>
              </a:solidFill>
              <a:latin typeface="Arial" charset="0"/>
            </a:endParaRPr>
          </a:p>
        </p:txBody>
      </p:sp>
      <p:sp>
        <p:nvSpPr>
          <p:cNvPr id="77" name="Left Arrow 76"/>
          <p:cNvSpPr/>
          <p:nvPr/>
        </p:nvSpPr>
        <p:spPr bwMode="auto">
          <a:xfrm flipH="1">
            <a:off x="1577330" y="5393755"/>
            <a:ext cx="403851" cy="264556"/>
          </a:xfrm>
          <a:prstGeom prst="leftArrow">
            <a:avLst/>
          </a:prstGeom>
          <a:solidFill>
            <a:srgbClr val="C00000"/>
          </a:solidFill>
          <a:ln w="3175" algn="ctr">
            <a:solidFill>
              <a:schemeClr val="bg2"/>
            </a:solidFill>
            <a:round/>
            <a:headEnd/>
            <a:tailEnd/>
          </a:ln>
          <a:effectLst>
            <a:outerShdw dist="35921" dir="2700000" algn="ctr" rotWithShape="0">
              <a:srgbClr val="808080"/>
            </a:outerShdw>
          </a:effectLst>
        </p:spPr>
        <p:txBody>
          <a:bodyPr anchor="ctr" anchorCtr="1"/>
          <a:lstStyle/>
          <a:p>
            <a:pPr marL="0" marR="0" indent="0" algn="ctr" defTabSz="914400" eaLnBrk="0" latinLnBrk="0" hangingPunct="0">
              <a:lnSpc>
                <a:spcPct val="90000"/>
              </a:lnSpc>
              <a:spcBef>
                <a:spcPct val="30000"/>
              </a:spcBef>
              <a:buClr>
                <a:schemeClr val="bg1"/>
              </a:buClr>
              <a:buSzTx/>
              <a:tabLst/>
              <a:defRPr/>
            </a:pPr>
            <a:endParaRPr lang="en-US" sz="1000" b="1" dirty="0" smtClean="0">
              <a:solidFill>
                <a:srgbClr val="FFFFFF"/>
              </a:solidFill>
              <a:latin typeface="Arial" charset="0"/>
            </a:endParaRPr>
          </a:p>
        </p:txBody>
      </p:sp>
      <p:sp>
        <p:nvSpPr>
          <p:cNvPr id="100" name="Rectangle 99"/>
          <p:cNvSpPr/>
          <p:nvPr/>
        </p:nvSpPr>
        <p:spPr bwMode="auto">
          <a:xfrm>
            <a:off x="269182" y="1512315"/>
            <a:ext cx="946669" cy="1025289"/>
          </a:xfrm>
          <a:prstGeom prst="rect">
            <a:avLst/>
          </a:prstGeom>
          <a:solidFill>
            <a:schemeClr val="bg1"/>
          </a:solidFill>
          <a:ln w="3175" algn="ctr">
            <a:solidFill>
              <a:schemeClr val="bg2"/>
            </a:solidFill>
            <a:miter lim="800000"/>
            <a:headEnd/>
            <a:tailEnd/>
          </a:ln>
          <a:effectLst>
            <a:outerShdw dist="35921" dir="2700000" algn="ctr" rotWithShape="0">
              <a:srgbClr val="808080"/>
            </a:outerShdw>
          </a:effectLst>
        </p:spPr>
        <p:txBody>
          <a:bodyPr anchor="ctr"/>
          <a:lstStyle/>
          <a:p>
            <a:pPr marL="0" marR="0" indent="0" defTabSz="914400" latinLnBrk="0">
              <a:lnSpc>
                <a:spcPct val="80000"/>
              </a:lnSpc>
              <a:spcBef>
                <a:spcPct val="0"/>
              </a:spcBef>
              <a:buSzTx/>
              <a:buFont typeface="Webdings" pitchFamily="18" charset="2"/>
              <a:buNone/>
              <a:tabLst/>
              <a:defRPr/>
            </a:pPr>
            <a:endParaRPr lang="en-US" dirty="0"/>
          </a:p>
        </p:txBody>
      </p:sp>
      <p:sp>
        <p:nvSpPr>
          <p:cNvPr id="119" name="TextBox 118"/>
          <p:cNvSpPr txBox="1"/>
          <p:nvPr/>
        </p:nvSpPr>
        <p:spPr>
          <a:xfrm>
            <a:off x="283704" y="1542840"/>
            <a:ext cx="1039578" cy="938719"/>
          </a:xfrm>
          <a:prstGeom prst="rect">
            <a:avLst/>
          </a:prstGeom>
          <a:noFill/>
        </p:spPr>
        <p:txBody>
          <a:bodyPr wrap="square" rtlCol="0">
            <a:spAutoFit/>
          </a:bodyPr>
          <a:lstStyle/>
          <a:p>
            <a:pPr algn="l"/>
            <a:r>
              <a:rPr lang="en-US" sz="1100" dirty="0" smtClean="0"/>
              <a:t>Access to community content  significantly reduces cost</a:t>
            </a:r>
            <a:endParaRPr lang="en-US" sz="1100" dirty="0">
              <a:solidFill>
                <a:schemeClr val="tx1"/>
              </a:solidFill>
            </a:endParaRPr>
          </a:p>
        </p:txBody>
      </p:sp>
      <p:sp>
        <p:nvSpPr>
          <p:cNvPr id="120" name="AutoShape 4"/>
          <p:cNvSpPr>
            <a:spLocks noChangeArrowheads="1"/>
          </p:cNvSpPr>
          <p:nvPr/>
        </p:nvSpPr>
        <p:spPr bwMode="auto">
          <a:xfrm rot="10800000">
            <a:off x="282387" y="2556329"/>
            <a:ext cx="943512" cy="464763"/>
          </a:xfrm>
          <a:prstGeom prst="triangle">
            <a:avLst>
              <a:gd name="adj" fmla="val 48965"/>
            </a:avLst>
          </a:prstGeom>
          <a:solidFill>
            <a:srgbClr val="DDDDDD">
              <a:alpha val="46001"/>
            </a:srgbClr>
          </a:solidFill>
          <a:ln w="9525" algn="ctr">
            <a:solidFill>
              <a:schemeClr val="bg1">
                <a:lumMod val="50000"/>
              </a:schemeClr>
            </a:solidFill>
            <a:miter lim="800000"/>
            <a:headEnd/>
            <a:tailEnd/>
          </a:ln>
          <a:effectLst/>
        </p:spPr>
        <p:txBody>
          <a:bodyPr rot="10800000" lIns="0" rIns="0" anchor="ctr"/>
          <a:lstStyle/>
          <a:p>
            <a:endParaRPr lang="en-US" dirty="0"/>
          </a:p>
        </p:txBody>
      </p:sp>
      <p:pic>
        <p:nvPicPr>
          <p:cNvPr id="15362" name="Picture 2" descr="http://weblogs.baltimoresun.com/news/technology/dollar-sign.jpg"/>
          <p:cNvPicPr>
            <a:picLocks noChangeAspect="1" noChangeArrowheads="1"/>
          </p:cNvPicPr>
          <p:nvPr/>
        </p:nvPicPr>
        <p:blipFill>
          <a:blip r:embed="rId2" cstate="print"/>
          <a:srcRect/>
          <a:stretch>
            <a:fillRect/>
          </a:stretch>
        </p:blipFill>
        <p:spPr bwMode="auto">
          <a:xfrm>
            <a:off x="698500" y="5474718"/>
            <a:ext cx="381000" cy="401637"/>
          </a:xfrm>
          <a:prstGeom prst="rect">
            <a:avLst/>
          </a:prstGeom>
          <a:solidFill>
            <a:schemeClr val="tx1">
              <a:lumMod val="50000"/>
              <a:lumOff val="50000"/>
            </a:schemeClr>
          </a:solidFill>
          <a:ln w="3175" algn="ctr">
            <a:solidFill>
              <a:schemeClr val="bg2"/>
            </a:solidFill>
            <a:round/>
            <a:headEnd/>
            <a:tailEnd/>
          </a:ln>
          <a:effectLst>
            <a:outerShdw dist="35921" dir="2700000" algn="ctr" rotWithShape="0">
              <a:srgbClr val="808080"/>
            </a:outerShdw>
          </a:effectLst>
        </p:spPr>
      </p:pic>
      <p:sp>
        <p:nvSpPr>
          <p:cNvPr id="149" name="Oval 22"/>
          <p:cNvSpPr>
            <a:spLocks noChangeArrowheads="1"/>
          </p:cNvSpPr>
          <p:nvPr/>
        </p:nvSpPr>
        <p:spPr bwMode="auto">
          <a:xfrm>
            <a:off x="3505798" y="477929"/>
            <a:ext cx="289019" cy="273050"/>
          </a:xfrm>
          <a:prstGeom prst="ellipse">
            <a:avLst/>
          </a:prstGeom>
          <a:solidFill>
            <a:schemeClr val="folHlink"/>
          </a:solidFill>
          <a:ln w="3175" algn="ctr">
            <a:solidFill>
              <a:schemeClr val="bg2"/>
            </a:solidFill>
            <a:round/>
            <a:headEnd/>
            <a:tailEnd/>
          </a:ln>
          <a:effectLst>
            <a:outerShdw dist="35921" dir="2700000" algn="ctr" rotWithShape="0">
              <a:srgbClr val="808080"/>
            </a:outerShdw>
          </a:effectLst>
        </p:spPr>
        <p:txBody>
          <a:bodyPr anchor="ctr" anchorCtr="1"/>
          <a:lstStyle/>
          <a:p>
            <a:pPr algn="ctr" eaLnBrk="0" hangingPunct="0">
              <a:lnSpc>
                <a:spcPct val="90000"/>
              </a:lnSpc>
              <a:spcBef>
                <a:spcPct val="30000"/>
              </a:spcBef>
              <a:buClr>
                <a:schemeClr val="bg1"/>
              </a:buClr>
              <a:buFont typeface="Webdings" pitchFamily="18" charset="2"/>
              <a:buNone/>
              <a:defRPr/>
            </a:pPr>
            <a:r>
              <a:rPr lang="en-US" sz="1300" b="1" dirty="0">
                <a:solidFill>
                  <a:srgbClr val="FFFFFF"/>
                </a:solidFill>
              </a:rPr>
              <a:t>1</a:t>
            </a:r>
          </a:p>
        </p:txBody>
      </p:sp>
      <p:sp>
        <p:nvSpPr>
          <p:cNvPr id="19" name="AutoShape 4"/>
          <p:cNvSpPr>
            <a:spLocks noChangeArrowheads="1"/>
          </p:cNvSpPr>
          <p:nvPr/>
        </p:nvSpPr>
        <p:spPr bwMode="auto">
          <a:xfrm rot="5400000">
            <a:off x="1567974" y="4190975"/>
            <a:ext cx="3492556" cy="317499"/>
          </a:xfrm>
          <a:prstGeom prst="triangle">
            <a:avLst>
              <a:gd name="adj" fmla="val 0"/>
            </a:avLst>
          </a:prstGeom>
          <a:solidFill>
            <a:srgbClr val="DDDDDD">
              <a:alpha val="46001"/>
            </a:srgbClr>
          </a:solidFill>
          <a:ln w="9525" algn="ctr">
            <a:solidFill>
              <a:schemeClr val="bg1">
                <a:lumMod val="50000"/>
              </a:schemeClr>
            </a:solidFill>
            <a:miter lim="800000"/>
            <a:headEnd/>
            <a:tailEnd/>
          </a:ln>
          <a:effectLst/>
        </p:spPr>
        <p:txBody>
          <a:bodyPr rot="10800000" lIns="0" rIns="0" anchor="ctr"/>
          <a:lstStyle/>
          <a:p>
            <a:endParaRPr lang="en-US" dirty="0"/>
          </a:p>
        </p:txBody>
      </p:sp>
      <p:sp>
        <p:nvSpPr>
          <p:cNvPr id="18" name="Rectangle 17"/>
          <p:cNvSpPr/>
          <p:nvPr/>
        </p:nvSpPr>
        <p:spPr bwMode="auto">
          <a:xfrm>
            <a:off x="3343960" y="2606039"/>
            <a:ext cx="6054040" cy="1506539"/>
          </a:xfrm>
          <a:prstGeom prst="rect">
            <a:avLst/>
          </a:prstGeom>
          <a:solidFill>
            <a:schemeClr val="bg1"/>
          </a:solidFill>
          <a:ln w="3175" algn="ctr">
            <a:solidFill>
              <a:schemeClr val="bg2"/>
            </a:solidFill>
            <a:round/>
            <a:headEnd/>
            <a:tailEnd/>
          </a:ln>
          <a:effectLst>
            <a:outerShdw dist="35921" dir="2700000" algn="ctr" rotWithShape="0">
              <a:srgbClr val="808080"/>
            </a:outerShdw>
          </a:effectLst>
        </p:spPr>
        <p:txBody>
          <a:bodyPr anchor="t" anchorCtr="0"/>
          <a:lstStyle/>
          <a:p>
            <a:pPr algn="ctr" eaLnBrk="0" hangingPunct="0">
              <a:lnSpc>
                <a:spcPct val="90000"/>
              </a:lnSpc>
              <a:spcBef>
                <a:spcPct val="30000"/>
              </a:spcBef>
              <a:buClr>
                <a:schemeClr val="bg1"/>
              </a:buClr>
              <a:buFontTx/>
              <a:buNone/>
              <a:defRPr/>
            </a:pPr>
            <a:endParaRPr lang="en-US" b="1" dirty="0" smtClean="0"/>
          </a:p>
        </p:txBody>
      </p:sp>
      <p:sp>
        <p:nvSpPr>
          <p:cNvPr id="36" name="TextBox 35"/>
          <p:cNvSpPr txBox="1"/>
          <p:nvPr/>
        </p:nvSpPr>
        <p:spPr>
          <a:xfrm>
            <a:off x="3413760" y="2677158"/>
            <a:ext cx="5714104" cy="1384995"/>
          </a:xfrm>
          <a:prstGeom prst="rect">
            <a:avLst/>
          </a:prstGeom>
          <a:noFill/>
        </p:spPr>
        <p:txBody>
          <a:bodyPr wrap="square" rtlCol="0">
            <a:spAutoFit/>
          </a:bodyPr>
          <a:lstStyle/>
          <a:p>
            <a:pPr marL="404813" lvl="4" indent="-234950">
              <a:buFont typeface="Webdings" pitchFamily="18" charset="2"/>
              <a:buChar char="4"/>
              <a:defRPr/>
            </a:pPr>
            <a:r>
              <a:rPr lang="en-US" sz="1400" b="1" dirty="0" smtClean="0"/>
              <a:t>This is content at rest, so it might be a relational DB (rather than XML, but that is an implementation detail.</a:t>
            </a:r>
          </a:p>
          <a:p>
            <a:pPr marL="404813" lvl="4" indent="-234950">
              <a:buFont typeface="Webdings" pitchFamily="18" charset="2"/>
              <a:buChar char="4"/>
              <a:defRPr/>
            </a:pPr>
            <a:r>
              <a:rPr lang="en-US" sz="1400" b="1" dirty="0" smtClean="0"/>
              <a:t>The Federal community needs a federated architecture in which to store, edit, and share content.</a:t>
            </a:r>
          </a:p>
          <a:p>
            <a:pPr marL="404813" lvl="4" indent="-234950">
              <a:buFont typeface="Webdings" pitchFamily="18" charset="2"/>
              <a:buChar char="4"/>
              <a:defRPr/>
            </a:pPr>
            <a:r>
              <a:rPr lang="en-US" sz="1400" b="1" dirty="0" smtClean="0"/>
              <a:t>There needs to be a federal library of checks that can be easily searched and reused.</a:t>
            </a:r>
            <a:endParaRPr lang="en-US" dirty="0"/>
          </a:p>
        </p:txBody>
      </p:sp>
      <p:sp>
        <p:nvSpPr>
          <p:cNvPr id="21" name="Rectangle 20"/>
          <p:cNvSpPr/>
          <p:nvPr/>
        </p:nvSpPr>
        <p:spPr bwMode="auto">
          <a:xfrm>
            <a:off x="26222" y="3883696"/>
            <a:ext cx="988671" cy="1025289"/>
          </a:xfrm>
          <a:prstGeom prst="rect">
            <a:avLst/>
          </a:prstGeom>
          <a:solidFill>
            <a:schemeClr val="bg1"/>
          </a:solidFill>
          <a:ln w="3175" algn="ctr">
            <a:solidFill>
              <a:schemeClr val="bg2"/>
            </a:solidFill>
            <a:miter lim="800000"/>
            <a:headEnd/>
            <a:tailEnd/>
          </a:ln>
          <a:effectLst>
            <a:outerShdw dist="35921" dir="2700000" algn="ctr" rotWithShape="0">
              <a:srgbClr val="808080"/>
            </a:outerShdw>
          </a:effectLst>
        </p:spPr>
        <p:txBody>
          <a:bodyPr anchor="ctr"/>
          <a:lstStyle/>
          <a:p>
            <a:pPr marL="0" marR="0" indent="0" defTabSz="914400" latinLnBrk="0">
              <a:lnSpc>
                <a:spcPct val="80000"/>
              </a:lnSpc>
              <a:spcBef>
                <a:spcPct val="0"/>
              </a:spcBef>
              <a:buSzTx/>
              <a:buFont typeface="Webdings" pitchFamily="18" charset="2"/>
              <a:buNone/>
              <a:tabLst/>
              <a:defRPr/>
            </a:pPr>
            <a:endParaRPr lang="en-US" dirty="0"/>
          </a:p>
        </p:txBody>
      </p:sp>
      <p:sp>
        <p:nvSpPr>
          <p:cNvPr id="22" name="TextBox 21"/>
          <p:cNvSpPr txBox="1"/>
          <p:nvPr/>
        </p:nvSpPr>
        <p:spPr>
          <a:xfrm>
            <a:off x="40743" y="3841069"/>
            <a:ext cx="1054535" cy="1107996"/>
          </a:xfrm>
          <a:prstGeom prst="rect">
            <a:avLst/>
          </a:prstGeom>
          <a:noFill/>
        </p:spPr>
        <p:txBody>
          <a:bodyPr wrap="square" rtlCol="0">
            <a:spAutoFit/>
          </a:bodyPr>
          <a:lstStyle/>
          <a:p>
            <a:pPr algn="l"/>
            <a:r>
              <a:rPr lang="en-US" sz="1100" dirty="0" smtClean="0">
                <a:solidFill>
                  <a:schemeClr val="tx1"/>
                </a:solidFill>
              </a:rPr>
              <a:t>There is a lack of SCAP content because it is expensive to develop</a:t>
            </a:r>
            <a:endParaRPr lang="en-US" sz="1100" dirty="0">
              <a:solidFill>
                <a:schemeClr val="tx1"/>
              </a:solidFill>
            </a:endParaRPr>
          </a:p>
        </p:txBody>
      </p:sp>
      <p:sp>
        <p:nvSpPr>
          <p:cNvPr id="23" name="AutoShape 4"/>
          <p:cNvSpPr>
            <a:spLocks noChangeArrowheads="1"/>
          </p:cNvSpPr>
          <p:nvPr/>
        </p:nvSpPr>
        <p:spPr bwMode="auto">
          <a:xfrm rot="10800000" flipV="1">
            <a:off x="27235" y="3413759"/>
            <a:ext cx="1017803" cy="464763"/>
          </a:xfrm>
          <a:prstGeom prst="triangle">
            <a:avLst>
              <a:gd name="adj" fmla="val 48965"/>
            </a:avLst>
          </a:prstGeom>
          <a:solidFill>
            <a:srgbClr val="DDDDDD">
              <a:alpha val="46001"/>
            </a:srgbClr>
          </a:solidFill>
          <a:ln w="9525" algn="ctr">
            <a:solidFill>
              <a:schemeClr val="bg1">
                <a:lumMod val="50000"/>
              </a:schemeClr>
            </a:solidFill>
            <a:miter lim="800000"/>
            <a:headEnd/>
            <a:tailEnd/>
          </a:ln>
          <a:effectLst/>
        </p:spPr>
        <p:txBody>
          <a:bodyPr rot="10800000" lIns="0" rIns="0" anchor="ctr"/>
          <a:lstStyle/>
          <a:p>
            <a:endParaRPr lang="en-US" dirty="0"/>
          </a:p>
        </p:txBody>
      </p:sp>
      <p:sp>
        <p:nvSpPr>
          <p:cNvPr id="20" name="Rectangle 19"/>
          <p:cNvSpPr/>
          <p:nvPr/>
        </p:nvSpPr>
        <p:spPr bwMode="auto">
          <a:xfrm>
            <a:off x="1113088" y="3885376"/>
            <a:ext cx="795630" cy="1025289"/>
          </a:xfrm>
          <a:prstGeom prst="rect">
            <a:avLst/>
          </a:prstGeom>
          <a:solidFill>
            <a:schemeClr val="bg1"/>
          </a:solidFill>
          <a:ln w="3175" algn="ctr">
            <a:solidFill>
              <a:schemeClr val="bg2"/>
            </a:solidFill>
            <a:miter lim="800000"/>
            <a:headEnd/>
            <a:tailEnd/>
          </a:ln>
          <a:effectLst>
            <a:outerShdw dist="35921" dir="2700000" algn="ctr" rotWithShape="0">
              <a:srgbClr val="808080"/>
            </a:outerShdw>
          </a:effectLst>
        </p:spPr>
        <p:txBody>
          <a:bodyPr anchor="ctr"/>
          <a:lstStyle/>
          <a:p>
            <a:pPr marL="0" marR="0" indent="0" defTabSz="914400" latinLnBrk="0">
              <a:lnSpc>
                <a:spcPct val="80000"/>
              </a:lnSpc>
              <a:spcBef>
                <a:spcPct val="0"/>
              </a:spcBef>
              <a:buSzTx/>
              <a:buFont typeface="Webdings" pitchFamily="18" charset="2"/>
              <a:buNone/>
              <a:tabLst/>
              <a:defRPr/>
            </a:pPr>
            <a:endParaRPr lang="en-US" dirty="0"/>
          </a:p>
        </p:txBody>
      </p:sp>
      <p:sp>
        <p:nvSpPr>
          <p:cNvPr id="24" name="TextBox 23"/>
          <p:cNvSpPr txBox="1"/>
          <p:nvPr/>
        </p:nvSpPr>
        <p:spPr>
          <a:xfrm>
            <a:off x="1067320" y="3862845"/>
            <a:ext cx="912292" cy="938719"/>
          </a:xfrm>
          <a:prstGeom prst="rect">
            <a:avLst/>
          </a:prstGeom>
          <a:noFill/>
        </p:spPr>
        <p:txBody>
          <a:bodyPr wrap="square" rtlCol="0">
            <a:spAutoFit/>
          </a:bodyPr>
          <a:lstStyle/>
          <a:p>
            <a:pPr algn="l"/>
            <a:r>
              <a:rPr lang="en-US" sz="1100" dirty="0" smtClean="0">
                <a:solidFill>
                  <a:schemeClr val="tx1"/>
                </a:solidFill>
              </a:rPr>
              <a:t>There is also a limited # of SCAP developers</a:t>
            </a:r>
            <a:endParaRPr lang="en-US" sz="1100" dirty="0">
              <a:solidFill>
                <a:schemeClr val="tx1"/>
              </a:solidFill>
            </a:endParaRPr>
          </a:p>
        </p:txBody>
      </p:sp>
      <p:sp>
        <p:nvSpPr>
          <p:cNvPr id="25" name="AutoShape 4"/>
          <p:cNvSpPr>
            <a:spLocks noChangeArrowheads="1"/>
          </p:cNvSpPr>
          <p:nvPr/>
        </p:nvSpPr>
        <p:spPr bwMode="auto">
          <a:xfrm rot="10800000" flipV="1">
            <a:off x="1114099" y="3415439"/>
            <a:ext cx="814714" cy="464763"/>
          </a:xfrm>
          <a:prstGeom prst="triangle">
            <a:avLst>
              <a:gd name="adj" fmla="val 74634"/>
            </a:avLst>
          </a:prstGeom>
          <a:solidFill>
            <a:srgbClr val="DDDDDD">
              <a:alpha val="46001"/>
            </a:srgbClr>
          </a:solidFill>
          <a:ln w="9525" algn="ctr">
            <a:solidFill>
              <a:schemeClr val="bg1">
                <a:lumMod val="50000"/>
              </a:schemeClr>
            </a:solidFill>
            <a:miter lim="800000"/>
            <a:headEnd/>
            <a:tailEnd/>
          </a:ln>
          <a:effectLst/>
        </p:spPr>
        <p:txBody>
          <a:bodyPr rot="10800000" lIns="0" rIns="0" anchor="ctr"/>
          <a:lstStyle/>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0"/>
                                        </p:tgtEl>
                                        <p:attrNameLst>
                                          <p:attrName>style.visibility</p:attrName>
                                        </p:attrNameLst>
                                      </p:cBhvr>
                                      <p:to>
                                        <p:strVal val="visible"/>
                                      </p:to>
                                    </p:set>
                                    <p:animEffect transition="in" filter="fade">
                                      <p:cBhvr>
                                        <p:cTn id="7" dur="2000"/>
                                        <p:tgtEl>
                                          <p:spTgt spid="10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9"/>
                                        </p:tgtEl>
                                        <p:attrNameLst>
                                          <p:attrName>style.visibility</p:attrName>
                                        </p:attrNameLst>
                                      </p:cBhvr>
                                      <p:to>
                                        <p:strVal val="visible"/>
                                      </p:to>
                                    </p:set>
                                    <p:animEffect transition="in" filter="fade">
                                      <p:cBhvr>
                                        <p:cTn id="10" dur="2000"/>
                                        <p:tgtEl>
                                          <p:spTgt spid="11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20"/>
                                        </p:tgtEl>
                                        <p:attrNameLst>
                                          <p:attrName>style.visibility</p:attrName>
                                        </p:attrNameLst>
                                      </p:cBhvr>
                                      <p:to>
                                        <p:strVal val="visible"/>
                                      </p:to>
                                    </p:set>
                                    <p:animEffect transition="in" filter="fade">
                                      <p:cBhvr>
                                        <p:cTn id="13" dur="2000"/>
                                        <p:tgtEl>
                                          <p:spTgt spid="120"/>
                                        </p:tgtEl>
                                      </p:cBhvr>
                                    </p:animEffect>
                                  </p:childTnLst>
                                </p:cTn>
                              </p:par>
                              <p:par>
                                <p:cTn id="14" presetID="6" presetClass="emph" presetSubtype="0" fill="hold" grpId="0" nodeType="withEffect">
                                  <p:stCondLst>
                                    <p:cond delay="0"/>
                                  </p:stCondLst>
                                  <p:childTnLst>
                                    <p:animScale>
                                      <p:cBhvr>
                                        <p:cTn id="15" dur="2000" fill="hold"/>
                                        <p:tgtEl>
                                          <p:spTgt spid="76"/>
                                        </p:tgtEl>
                                      </p:cBhvr>
                                      <p:by x="150000" y="150000"/>
                                    </p:animScale>
                                  </p:childTnLst>
                                </p:cTn>
                              </p:par>
                              <p:par>
                                <p:cTn id="16" presetID="6" presetClass="emph" presetSubtype="0" fill="hold" grpId="0" nodeType="withEffect">
                                  <p:stCondLst>
                                    <p:cond delay="0"/>
                                  </p:stCondLst>
                                  <p:childTnLst>
                                    <p:animScale>
                                      <p:cBhvr>
                                        <p:cTn id="17" dur="2000" fill="hold"/>
                                        <p:tgtEl>
                                          <p:spTgt spid="77"/>
                                        </p:tgtEl>
                                      </p:cBhvr>
                                      <p:by x="50000" y="50000"/>
                                    </p:animScale>
                                  </p:childTnLst>
                                </p:cTn>
                              </p:par>
                              <p:par>
                                <p:cTn id="18" presetID="6" presetClass="emph" presetSubtype="0" fill="hold" nodeType="withEffect">
                                  <p:stCondLst>
                                    <p:cond delay="0"/>
                                  </p:stCondLst>
                                  <p:childTnLst>
                                    <p:animScale>
                                      <p:cBhvr>
                                        <p:cTn id="19" dur="2000" fill="hold"/>
                                        <p:tgtEl>
                                          <p:spTgt spid="15362"/>
                                        </p:tgtEl>
                                      </p:cBhvr>
                                      <p:by x="50000" y="50000"/>
                                    </p:animScale>
                                  </p:childTnLst>
                                </p:cTn>
                              </p:par>
                              <p:par>
                                <p:cTn id="20" presetID="10" presetClass="entr" presetSubtype="0" fill="hold" grpId="0" nodeType="with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2000"/>
                                        <p:tgtEl>
                                          <p:spTgt spid="21"/>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fade">
                                      <p:cBhvr>
                                        <p:cTn id="25" dur="2000"/>
                                        <p:tgtEl>
                                          <p:spTgt spid="22"/>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fade">
                                      <p:cBhvr>
                                        <p:cTn id="28" dur="2000"/>
                                        <p:tgtEl>
                                          <p:spTgt spid="23"/>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fade">
                                      <p:cBhvr>
                                        <p:cTn id="31" dur="2000"/>
                                        <p:tgtEl>
                                          <p:spTgt spid="20"/>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fade">
                                      <p:cBhvr>
                                        <p:cTn id="34" dur="2000"/>
                                        <p:tgtEl>
                                          <p:spTgt spid="24"/>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fade">
                                      <p:cBhvr>
                                        <p:cTn id="37" dur="2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animBg="1"/>
      <p:bldP spid="77" grpId="0" animBg="1"/>
      <p:bldP spid="100" grpId="0" animBg="1"/>
      <p:bldP spid="119" grpId="0"/>
      <p:bldP spid="120" grpId="0" animBg="1"/>
      <p:bldP spid="21" grpId="0" animBg="1"/>
      <p:bldP spid="22" grpId="0"/>
      <p:bldP spid="23" grpId="0" animBg="1"/>
      <p:bldP spid="20" grpId="0" animBg="1"/>
      <p:bldP spid="24" grpId="0"/>
      <p:bldP spid="2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656328" y="1365113"/>
            <a:ext cx="8869509" cy="4680087"/>
          </a:xfrm>
        </p:spPr>
        <p:txBody>
          <a:bodyPr>
            <a:normAutofit fontScale="92500" lnSpcReduction="10000"/>
          </a:bodyPr>
          <a:lstStyle/>
          <a:p>
            <a:pPr marL="234950" lvl="3" indent="-234950">
              <a:buNone/>
              <a:defRPr/>
            </a:pPr>
            <a:r>
              <a:rPr lang="en-US" sz="1800" b="1" dirty="0" smtClean="0"/>
              <a:t>Versioning Content</a:t>
            </a:r>
          </a:p>
          <a:p>
            <a:pPr marL="404813" lvl="4" indent="-234950">
              <a:buSzPct val="80000"/>
              <a:buFont typeface="Webdings" pitchFamily="18" charset="2"/>
              <a:buChar char=""/>
              <a:defRPr/>
            </a:pPr>
            <a:r>
              <a:rPr lang="en-US" sz="1600" b="1" dirty="0" smtClean="0"/>
              <a:t>SCAP often versions at the benchmark level.</a:t>
            </a:r>
          </a:p>
          <a:p>
            <a:pPr marL="404813" lvl="4" indent="-234950">
              <a:buSzPct val="80000"/>
              <a:buFont typeface="Webdings" pitchFamily="18" charset="2"/>
              <a:buChar char=""/>
              <a:defRPr/>
            </a:pPr>
            <a:r>
              <a:rPr lang="en-US" sz="1600" b="1" dirty="0" smtClean="0"/>
              <a:t>There are multiple producers of content (e.g., STIGs, IAVMs, Malware)</a:t>
            </a:r>
          </a:p>
          <a:p>
            <a:pPr marL="404813" lvl="4" indent="-234950">
              <a:buSzPct val="80000"/>
              <a:buFont typeface="Webdings" pitchFamily="18" charset="2"/>
              <a:buChar char=""/>
              <a:defRPr/>
            </a:pPr>
            <a:r>
              <a:rPr lang="en-US" sz="1600" b="1" dirty="0" smtClean="0"/>
              <a:t>Vendor or community developed SCAP versions of </a:t>
            </a:r>
            <a:r>
              <a:rPr lang="en-US" sz="1600" b="1" dirty="0" err="1" smtClean="0"/>
              <a:t>DoD</a:t>
            </a:r>
            <a:r>
              <a:rPr lang="en-US" sz="1600" b="1" dirty="0" smtClean="0"/>
              <a:t> policy documents (could cause </a:t>
            </a:r>
            <a:r>
              <a:rPr lang="en-US" sz="1600" b="1" dirty="0" err="1" smtClean="0"/>
              <a:t>DoD</a:t>
            </a:r>
            <a:r>
              <a:rPr lang="en-US" sz="1600" b="1" dirty="0" smtClean="0"/>
              <a:t> users to run incorrect version)</a:t>
            </a:r>
          </a:p>
          <a:p>
            <a:pPr marL="404813" lvl="4" indent="-234950">
              <a:buSzPct val="80000"/>
              <a:buFont typeface="Webdings" pitchFamily="18" charset="2"/>
              <a:buChar char=""/>
              <a:defRPr/>
            </a:pPr>
            <a:r>
              <a:rPr lang="en-US" sz="1600" b="1" dirty="0" smtClean="0"/>
              <a:t>SCAP updates require full SCAP package updates (XCCDF, OVAL)</a:t>
            </a:r>
          </a:p>
          <a:p>
            <a:pPr marL="404813" lvl="4" indent="-234950">
              <a:buSzPct val="80000"/>
              <a:buFont typeface="Webdings" pitchFamily="18" charset="2"/>
              <a:buChar char=""/>
              <a:defRPr/>
            </a:pPr>
            <a:endParaRPr lang="en-US" sz="1600" b="1" dirty="0" smtClean="0"/>
          </a:p>
          <a:p>
            <a:pPr lvl="0">
              <a:buNone/>
            </a:pPr>
            <a:r>
              <a:rPr lang="en-US" sz="2000" dirty="0" smtClean="0"/>
              <a:t>Content repositories must:</a:t>
            </a:r>
          </a:p>
          <a:p>
            <a:pPr lvl="1">
              <a:buSzPct val="80000"/>
              <a:buFont typeface="Symbol" pitchFamily="18" charset="2"/>
              <a:buChar char="-"/>
              <a:defRPr/>
            </a:pPr>
            <a:r>
              <a:rPr lang="en-US" sz="1900" dirty="0" smtClean="0"/>
              <a:t>Support versioning at the “check” level</a:t>
            </a:r>
          </a:p>
          <a:p>
            <a:pPr lvl="1">
              <a:buSzPct val="80000"/>
              <a:buFont typeface="Symbol" pitchFamily="18" charset="2"/>
              <a:buChar char="-"/>
              <a:defRPr/>
            </a:pPr>
            <a:r>
              <a:rPr lang="en-US" sz="1900" dirty="0" smtClean="0"/>
              <a:t>Enable traceability of check versions from benchmark to benchmark (e.g., Ensuring Benchmarks or results have not been modified at rest or in transit)</a:t>
            </a:r>
          </a:p>
          <a:p>
            <a:pPr lvl="1">
              <a:buSzPct val="80000"/>
              <a:buFont typeface="Symbol" pitchFamily="18" charset="2"/>
              <a:buChar char="-"/>
              <a:defRPr/>
            </a:pPr>
            <a:r>
              <a:rPr lang="en-US" sz="1900" dirty="0" smtClean="0"/>
              <a:t>Support the capability to request any XML-based content by bundle (e.g. SCAP Data stream Id), by instance identifier (e.g. XCCDF Checklist id),  by entity identifier (e.g. OVAL Definition Id, OVAL Object Id, XCCDF Rule Id), and by boundary identifiers</a:t>
            </a:r>
          </a:p>
          <a:p>
            <a:pPr lvl="1">
              <a:buSzPct val="80000"/>
              <a:buFont typeface="Symbol" pitchFamily="18" charset="2"/>
              <a:buChar char="-"/>
              <a:defRPr/>
            </a:pPr>
            <a:r>
              <a:rPr lang="en-US" sz="1900" dirty="0" smtClean="0"/>
              <a:t>Need to ensure that tools are using correct benchmarks</a:t>
            </a:r>
          </a:p>
          <a:p>
            <a:pPr lvl="1">
              <a:buSzPct val="80000"/>
              <a:buFont typeface="Symbol" pitchFamily="18" charset="2"/>
              <a:buChar char="-"/>
              <a:defRPr/>
            </a:pPr>
            <a:endParaRPr lang="en-US" sz="1900" dirty="0" smtClean="0"/>
          </a:p>
          <a:p>
            <a:pPr marL="404813" lvl="4" indent="-234950">
              <a:buSzPct val="80000"/>
              <a:buFont typeface="Webdings" pitchFamily="18" charset="2"/>
              <a:buChar char=""/>
              <a:defRPr/>
            </a:pPr>
            <a:endParaRPr lang="en-US" sz="1800" b="1" dirty="0" smtClean="0"/>
          </a:p>
          <a:p>
            <a:pPr marL="404813" lvl="4" indent="-234950">
              <a:buSzPct val="80000"/>
              <a:buFont typeface="Webdings" pitchFamily="18" charset="2"/>
              <a:buChar char=""/>
              <a:defRPr/>
            </a:pPr>
            <a:endParaRPr lang="en-US" sz="1800" b="1" dirty="0" smtClean="0"/>
          </a:p>
          <a:p>
            <a:pPr marL="404813" lvl="4" indent="-234950">
              <a:buNone/>
              <a:defRPr/>
            </a:pPr>
            <a:endParaRPr lang="en-US" sz="1800" b="1" dirty="0" smtClean="0"/>
          </a:p>
          <a:p>
            <a:pPr marL="404813" lvl="4" indent="-234950">
              <a:buFont typeface="Webdings" pitchFamily="18" charset="2"/>
              <a:buChar char="4"/>
              <a:defRPr/>
            </a:pPr>
            <a:endParaRPr lang="en-US" sz="1800" b="1" dirty="0" smtClean="0"/>
          </a:p>
          <a:p>
            <a:pPr marL="234950" lvl="3" indent="-234950">
              <a:buFont typeface="Webdings" pitchFamily="18" charset="2"/>
              <a:buChar char="4"/>
              <a:defRPr/>
            </a:pPr>
            <a:endParaRPr lang="en-US" sz="1800" b="1" dirty="0" smtClean="0"/>
          </a:p>
        </p:txBody>
      </p:sp>
      <p:sp>
        <p:nvSpPr>
          <p:cNvPr id="5" name="Title 1"/>
          <p:cNvSpPr>
            <a:spLocks noGrp="1"/>
          </p:cNvSpPr>
          <p:nvPr>
            <p:ph type="title"/>
          </p:nvPr>
        </p:nvSpPr>
        <p:spPr>
          <a:xfrm>
            <a:off x="457200" y="279400"/>
            <a:ext cx="8985250" cy="838200"/>
          </a:xfrm>
        </p:spPr>
        <p:txBody>
          <a:bodyPr/>
          <a:lstStyle/>
          <a:p>
            <a:r>
              <a:rPr lang="en-US" dirty="0" smtClean="0"/>
              <a:t>Obstacle</a:t>
            </a:r>
          </a:p>
        </p:txBody>
      </p:sp>
      <p:sp>
        <p:nvSpPr>
          <p:cNvPr id="7" name="Oval 22"/>
          <p:cNvSpPr>
            <a:spLocks noChangeArrowheads="1"/>
          </p:cNvSpPr>
          <p:nvPr/>
        </p:nvSpPr>
        <p:spPr bwMode="auto">
          <a:xfrm>
            <a:off x="1827768" y="792630"/>
            <a:ext cx="289019" cy="273050"/>
          </a:xfrm>
          <a:prstGeom prst="ellipse">
            <a:avLst/>
          </a:prstGeom>
          <a:solidFill>
            <a:schemeClr val="folHlink"/>
          </a:solidFill>
          <a:ln w="3175" algn="ctr">
            <a:solidFill>
              <a:schemeClr val="bg2"/>
            </a:solidFill>
            <a:round/>
            <a:headEnd/>
            <a:tailEnd/>
          </a:ln>
          <a:effectLst>
            <a:outerShdw dist="35921" dir="2700000" algn="ctr" rotWithShape="0">
              <a:srgbClr val="808080"/>
            </a:outerShdw>
          </a:effectLst>
        </p:spPr>
        <p:txBody>
          <a:bodyPr anchor="ctr" anchorCtr="1"/>
          <a:lstStyle/>
          <a:p>
            <a:pPr algn="ctr" eaLnBrk="0" hangingPunct="0">
              <a:lnSpc>
                <a:spcPct val="90000"/>
              </a:lnSpc>
              <a:spcBef>
                <a:spcPct val="30000"/>
              </a:spcBef>
              <a:buClr>
                <a:schemeClr val="bg1"/>
              </a:buClr>
              <a:buFont typeface="Webdings" pitchFamily="18" charset="2"/>
              <a:buNone/>
              <a:defRPr/>
            </a:pPr>
            <a:r>
              <a:rPr lang="en-US" sz="1300" b="1" dirty="0">
                <a:solidFill>
                  <a:srgbClr val="FFFFFF"/>
                </a:solidFill>
              </a:rPr>
              <a:t>2</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 name="Isosceles Triangle 114"/>
          <p:cNvSpPr/>
          <p:nvPr/>
        </p:nvSpPr>
        <p:spPr bwMode="auto">
          <a:xfrm rot="5400000">
            <a:off x="3027545" y="2879656"/>
            <a:ext cx="1487488" cy="385484"/>
          </a:xfrm>
          <a:prstGeom prst="triangle">
            <a:avLst/>
          </a:prstGeom>
          <a:solidFill>
            <a:srgbClr val="DDDDDD">
              <a:alpha val="46001"/>
            </a:srgbClr>
          </a:solidFill>
          <a:ln w="9525" algn="ctr">
            <a:solidFill>
              <a:schemeClr val="bg1">
                <a:lumMod val="50000"/>
              </a:schemeClr>
            </a:solidFill>
            <a:miter lim="800000"/>
            <a:headEnd/>
            <a:tailEnd/>
          </a:ln>
          <a:effectLst/>
        </p:spPr>
        <p:txBody>
          <a:bodyPr rot="10800000" lIns="0" rIns="0" anchor="ctr"/>
          <a:lstStyle/>
          <a:p>
            <a:pPr marL="0" marR="0" indent="0" defTabSz="914400" eaLnBrk="0" latinLnBrk="0" hangingPunct="0">
              <a:lnSpc>
                <a:spcPct val="100000"/>
              </a:lnSpc>
              <a:buClrTx/>
              <a:buSzTx/>
              <a:buFontTx/>
              <a:buNone/>
              <a:tabLst/>
            </a:pPr>
            <a:endParaRPr lang="en-US" dirty="0" smtClean="0"/>
          </a:p>
        </p:txBody>
      </p:sp>
      <p:sp>
        <p:nvSpPr>
          <p:cNvPr id="128" name="Rectangle 127"/>
          <p:cNvSpPr/>
          <p:nvPr/>
        </p:nvSpPr>
        <p:spPr bwMode="auto">
          <a:xfrm>
            <a:off x="3713916" y="2328654"/>
            <a:ext cx="5885697" cy="1487487"/>
          </a:xfrm>
          <a:prstGeom prst="rect">
            <a:avLst/>
          </a:prstGeom>
          <a:solidFill>
            <a:schemeClr val="bg1"/>
          </a:solidFill>
          <a:ln w="3175" algn="ctr">
            <a:solidFill>
              <a:schemeClr val="bg2"/>
            </a:solidFill>
            <a:miter lim="800000"/>
            <a:headEnd/>
            <a:tailEnd/>
          </a:ln>
          <a:effectLst>
            <a:outerShdw dist="35921" dir="2700000" algn="ctr" rotWithShape="0">
              <a:srgbClr val="808080"/>
            </a:outerShdw>
          </a:effectLst>
        </p:spPr>
        <p:txBody>
          <a:bodyPr anchor="ctr" anchorCtr="0"/>
          <a:lstStyle/>
          <a:p>
            <a:pPr marL="284163" lvl="4" indent="-284163">
              <a:lnSpc>
                <a:spcPct val="80000"/>
              </a:lnSpc>
              <a:buClrTx/>
              <a:buFont typeface="Webdings" pitchFamily="18" charset="2"/>
              <a:buChar char="4"/>
              <a:defRPr/>
            </a:pPr>
            <a:r>
              <a:rPr lang="en-US" sz="1400" b="1" dirty="0" smtClean="0"/>
              <a:t>To share content we need the “check” (simple or compound) to be the configuration item and not the benchmark level</a:t>
            </a:r>
            <a:br>
              <a:rPr lang="en-US" sz="1400" b="1" dirty="0" smtClean="0"/>
            </a:br>
            <a:endParaRPr lang="en-US" sz="1400" b="1" dirty="0" smtClean="0"/>
          </a:p>
          <a:p>
            <a:pPr marL="284163" lvl="4" indent="-284163">
              <a:lnSpc>
                <a:spcPct val="80000"/>
              </a:lnSpc>
              <a:buClrTx/>
              <a:buFont typeface="Webdings" pitchFamily="18" charset="2"/>
              <a:buChar char="4"/>
              <a:defRPr/>
            </a:pPr>
            <a:r>
              <a:rPr lang="en-US" sz="1400" b="1" dirty="0" smtClean="0"/>
              <a:t>A versioner will enable the computation of what changed and what didn’t change (i.e., traceability), when benchmarks are updated, so efficiencies are realized</a:t>
            </a:r>
          </a:p>
        </p:txBody>
      </p:sp>
      <p:sp>
        <p:nvSpPr>
          <p:cNvPr id="129" name="Rounded Rectangle 128"/>
          <p:cNvSpPr/>
          <p:nvPr/>
        </p:nvSpPr>
        <p:spPr bwMode="auto">
          <a:xfrm>
            <a:off x="3103400" y="2328654"/>
            <a:ext cx="446623" cy="1487488"/>
          </a:xfrm>
          <a:prstGeom prst="roundRect">
            <a:avLst/>
          </a:prstGeom>
          <a:solidFill>
            <a:schemeClr val="accent5"/>
          </a:solidFill>
          <a:ln w="3175" algn="ctr">
            <a:solidFill>
              <a:schemeClr val="bg2"/>
            </a:solidFill>
            <a:round/>
            <a:headEnd/>
            <a:tailEnd/>
          </a:ln>
          <a:effectLst>
            <a:outerShdw dist="35921" dir="2700000" algn="ctr" rotWithShape="0">
              <a:srgbClr val="808080"/>
            </a:outerShdw>
          </a:effectLst>
        </p:spPr>
        <p:txBody>
          <a:bodyPr anchor="t" anchorCtr="0"/>
          <a:lstStyle/>
          <a:p>
            <a:pPr algn="ctr" eaLnBrk="0" hangingPunct="0">
              <a:lnSpc>
                <a:spcPct val="90000"/>
              </a:lnSpc>
              <a:spcBef>
                <a:spcPct val="30000"/>
              </a:spcBef>
              <a:buClr>
                <a:schemeClr val="bg1"/>
              </a:buClr>
              <a:buFontTx/>
              <a:buNone/>
              <a:defRPr/>
            </a:pPr>
            <a:endParaRPr lang="en-US" b="1" dirty="0" smtClean="0"/>
          </a:p>
        </p:txBody>
      </p:sp>
      <p:sp>
        <p:nvSpPr>
          <p:cNvPr id="34" name="Title 33"/>
          <p:cNvSpPr>
            <a:spLocks noGrp="1"/>
          </p:cNvSpPr>
          <p:nvPr>
            <p:ph type="title"/>
          </p:nvPr>
        </p:nvSpPr>
        <p:spPr>
          <a:xfrm>
            <a:off x="389427" y="452289"/>
            <a:ext cx="8985250" cy="655583"/>
          </a:xfrm>
        </p:spPr>
        <p:txBody>
          <a:bodyPr/>
          <a:lstStyle/>
          <a:p>
            <a:r>
              <a:rPr lang="en-US" dirty="0" smtClean="0"/>
              <a:t>Addressing Obstacle     : Versioning Content</a:t>
            </a:r>
            <a:endParaRPr lang="en-US" dirty="0"/>
          </a:p>
        </p:txBody>
      </p:sp>
      <p:sp>
        <p:nvSpPr>
          <p:cNvPr id="75" name="Can 74"/>
          <p:cNvSpPr/>
          <p:nvPr/>
        </p:nvSpPr>
        <p:spPr bwMode="auto">
          <a:xfrm>
            <a:off x="1968500" y="2447366"/>
            <a:ext cx="1155700" cy="3773154"/>
          </a:xfrm>
          <a:prstGeom prst="can">
            <a:avLst/>
          </a:prstGeom>
          <a:solidFill>
            <a:schemeClr val="accent6">
              <a:lumMod val="75000"/>
            </a:schemeClr>
          </a:solidFill>
          <a:ln w="3175" algn="ctr">
            <a:solidFill>
              <a:schemeClr val="bg2"/>
            </a:solidFill>
            <a:round/>
            <a:headEnd/>
            <a:tailEnd/>
          </a:ln>
          <a:effectLst>
            <a:outerShdw dist="35921" dir="2700000" algn="ctr" rotWithShape="0">
              <a:srgbClr val="808080"/>
            </a:outerShdw>
          </a:effectLst>
        </p:spPr>
        <p:txBody>
          <a:bodyPr anchor="ctr" anchorCtr="1"/>
          <a:lstStyle/>
          <a:p>
            <a:pPr marL="0" marR="0" indent="0" algn="ctr" defTabSz="914400" eaLnBrk="0" latinLnBrk="0" hangingPunct="0">
              <a:lnSpc>
                <a:spcPct val="90000"/>
              </a:lnSpc>
              <a:spcBef>
                <a:spcPct val="30000"/>
              </a:spcBef>
              <a:buClr>
                <a:schemeClr val="bg1"/>
              </a:buClr>
              <a:buSzTx/>
              <a:tabLst/>
              <a:defRPr/>
            </a:pPr>
            <a:r>
              <a:rPr lang="en-US" b="1" dirty="0" smtClean="0"/>
              <a:t>Federal</a:t>
            </a:r>
            <a:br>
              <a:rPr lang="en-US" b="1" dirty="0" smtClean="0"/>
            </a:br>
            <a:r>
              <a:rPr lang="en-US" b="1" dirty="0" smtClean="0"/>
              <a:t>Content</a:t>
            </a:r>
            <a:br>
              <a:rPr lang="en-US" b="1" dirty="0" smtClean="0"/>
            </a:br>
            <a:r>
              <a:rPr lang="en-US" b="1" dirty="0" smtClean="0"/>
              <a:t>Repository</a:t>
            </a:r>
          </a:p>
          <a:p>
            <a:pPr marL="0" marR="0" indent="0" algn="ctr" defTabSz="914400" eaLnBrk="0" latinLnBrk="0" hangingPunct="0">
              <a:lnSpc>
                <a:spcPct val="90000"/>
              </a:lnSpc>
              <a:spcBef>
                <a:spcPct val="30000"/>
              </a:spcBef>
              <a:buClr>
                <a:schemeClr val="bg1"/>
              </a:buClr>
              <a:buSzTx/>
              <a:tabLst/>
              <a:defRPr/>
            </a:pPr>
            <a:endParaRPr lang="en-US" b="1" dirty="0" smtClean="0"/>
          </a:p>
          <a:p>
            <a:pPr marL="0" marR="0" indent="0" algn="ctr" defTabSz="914400" eaLnBrk="0" latinLnBrk="0" hangingPunct="0">
              <a:lnSpc>
                <a:spcPct val="90000"/>
              </a:lnSpc>
              <a:spcBef>
                <a:spcPct val="30000"/>
              </a:spcBef>
              <a:buClr>
                <a:schemeClr val="bg1"/>
              </a:buClr>
              <a:buSzTx/>
              <a:tabLst/>
              <a:defRPr/>
            </a:pPr>
            <a:endParaRPr lang="en-US" b="1" dirty="0" smtClean="0"/>
          </a:p>
          <a:p>
            <a:pPr marL="0" marR="0" indent="0" algn="ctr" defTabSz="914400" eaLnBrk="0" latinLnBrk="0" hangingPunct="0">
              <a:lnSpc>
                <a:spcPct val="90000"/>
              </a:lnSpc>
              <a:spcBef>
                <a:spcPct val="30000"/>
              </a:spcBef>
              <a:buClr>
                <a:schemeClr val="bg1"/>
              </a:buClr>
              <a:buSzTx/>
              <a:tabLst/>
              <a:defRPr/>
            </a:pPr>
            <a:endParaRPr lang="en-US" b="1" dirty="0" smtClean="0"/>
          </a:p>
          <a:p>
            <a:pPr marL="0" marR="0" indent="0" algn="ctr" defTabSz="914400" eaLnBrk="0" latinLnBrk="0" hangingPunct="0">
              <a:lnSpc>
                <a:spcPct val="90000"/>
              </a:lnSpc>
              <a:spcBef>
                <a:spcPct val="30000"/>
              </a:spcBef>
              <a:buClr>
                <a:schemeClr val="bg1"/>
              </a:buClr>
              <a:buSzTx/>
              <a:tabLst/>
              <a:defRPr/>
            </a:pPr>
            <a:endParaRPr lang="en-US" b="1" dirty="0" smtClean="0"/>
          </a:p>
          <a:p>
            <a:pPr marL="0" marR="0" indent="0" algn="ctr" defTabSz="914400" eaLnBrk="0" latinLnBrk="0" hangingPunct="0">
              <a:lnSpc>
                <a:spcPct val="90000"/>
              </a:lnSpc>
              <a:spcBef>
                <a:spcPct val="30000"/>
              </a:spcBef>
              <a:buClr>
                <a:schemeClr val="bg1"/>
              </a:buClr>
              <a:buSzTx/>
              <a:tabLst/>
              <a:defRPr/>
            </a:pPr>
            <a:endParaRPr lang="en-US" b="1" dirty="0" smtClean="0"/>
          </a:p>
          <a:p>
            <a:pPr marL="0" marR="0" indent="0" algn="ctr" defTabSz="914400" eaLnBrk="0" latinLnBrk="0" hangingPunct="0">
              <a:lnSpc>
                <a:spcPct val="90000"/>
              </a:lnSpc>
              <a:spcBef>
                <a:spcPct val="30000"/>
              </a:spcBef>
              <a:buClr>
                <a:schemeClr val="bg1"/>
              </a:buClr>
              <a:buSzTx/>
              <a:tabLst/>
              <a:defRPr/>
            </a:pPr>
            <a:endParaRPr lang="en-US" b="1" dirty="0" smtClean="0"/>
          </a:p>
        </p:txBody>
      </p:sp>
      <p:sp>
        <p:nvSpPr>
          <p:cNvPr id="141" name="TextBox 140"/>
          <p:cNvSpPr txBox="1"/>
          <p:nvPr/>
        </p:nvSpPr>
        <p:spPr>
          <a:xfrm rot="16200000">
            <a:off x="2851927" y="2844114"/>
            <a:ext cx="972075" cy="276999"/>
          </a:xfrm>
          <a:prstGeom prst="rect">
            <a:avLst/>
          </a:prstGeom>
          <a:noFill/>
        </p:spPr>
        <p:txBody>
          <a:bodyPr wrap="square" rtlCol="0">
            <a:spAutoFit/>
          </a:bodyPr>
          <a:lstStyle/>
          <a:p>
            <a:r>
              <a:rPr lang="en-US" b="1" dirty="0" smtClean="0"/>
              <a:t>Versioner</a:t>
            </a:r>
            <a:endParaRPr lang="en-US" b="1" dirty="0"/>
          </a:p>
        </p:txBody>
      </p:sp>
      <p:sp>
        <p:nvSpPr>
          <p:cNvPr id="9" name="Oval 22"/>
          <p:cNvSpPr>
            <a:spLocks noChangeArrowheads="1"/>
          </p:cNvSpPr>
          <p:nvPr/>
        </p:nvSpPr>
        <p:spPr bwMode="auto">
          <a:xfrm>
            <a:off x="3505798" y="799465"/>
            <a:ext cx="289019" cy="273050"/>
          </a:xfrm>
          <a:prstGeom prst="ellipse">
            <a:avLst/>
          </a:prstGeom>
          <a:solidFill>
            <a:schemeClr val="folHlink"/>
          </a:solidFill>
          <a:ln w="3175" algn="ctr">
            <a:solidFill>
              <a:schemeClr val="bg2"/>
            </a:solidFill>
            <a:round/>
            <a:headEnd/>
            <a:tailEnd/>
          </a:ln>
          <a:effectLst>
            <a:outerShdw dist="35921" dir="2700000" algn="ctr" rotWithShape="0">
              <a:srgbClr val="808080"/>
            </a:outerShdw>
          </a:effectLst>
        </p:spPr>
        <p:txBody>
          <a:bodyPr anchor="ctr" anchorCtr="1"/>
          <a:lstStyle/>
          <a:p>
            <a:pPr algn="ctr" eaLnBrk="0" hangingPunct="0">
              <a:lnSpc>
                <a:spcPct val="90000"/>
              </a:lnSpc>
              <a:spcBef>
                <a:spcPct val="30000"/>
              </a:spcBef>
              <a:buClr>
                <a:schemeClr val="bg1"/>
              </a:buClr>
              <a:buFont typeface="Webdings" pitchFamily="18" charset="2"/>
              <a:buNone/>
              <a:defRPr/>
            </a:pPr>
            <a:r>
              <a:rPr lang="en-US" sz="1300" b="1" dirty="0">
                <a:solidFill>
                  <a:srgbClr val="FFFFFF"/>
                </a:solidFill>
              </a:rPr>
              <a:t>2</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656328" y="1365112"/>
            <a:ext cx="8663565" cy="3024007"/>
          </a:xfrm>
        </p:spPr>
        <p:txBody>
          <a:bodyPr>
            <a:noAutofit/>
          </a:bodyPr>
          <a:lstStyle/>
          <a:p>
            <a:pPr marL="234950" lvl="3" indent="-234950">
              <a:buNone/>
              <a:defRPr/>
            </a:pPr>
            <a:r>
              <a:rPr lang="en-US" sz="1600" b="1" dirty="0" smtClean="0"/>
              <a:t>Building Benchmarks</a:t>
            </a:r>
          </a:p>
          <a:p>
            <a:pPr marL="404813" lvl="4" indent="-234950">
              <a:buSzPct val="80000"/>
              <a:buFont typeface="Webdings" pitchFamily="18" charset="2"/>
              <a:buChar char=""/>
              <a:defRPr/>
            </a:pPr>
            <a:r>
              <a:rPr lang="en-US" sz="1400" b="1" dirty="0" smtClean="0"/>
              <a:t>Current models have whole benchmarks built manually.</a:t>
            </a:r>
          </a:p>
          <a:p>
            <a:pPr marL="404813" lvl="4" indent="-234950">
              <a:buSzPct val="80000"/>
              <a:buFont typeface="Webdings" pitchFamily="18" charset="2"/>
              <a:buChar char=""/>
              <a:defRPr/>
            </a:pPr>
            <a:r>
              <a:rPr lang="en-US" sz="1400" b="1" dirty="0" smtClean="0"/>
              <a:t>Users need to be able to tag checks in multiple ways, and dynamically build a benchmark based upon the tags.</a:t>
            </a:r>
          </a:p>
          <a:p>
            <a:pPr marL="404813" lvl="4" indent="-234950">
              <a:buSzPct val="80000"/>
              <a:buFont typeface="Webdings" pitchFamily="18" charset="2"/>
              <a:buChar char=""/>
              <a:defRPr/>
            </a:pPr>
            <a:r>
              <a:rPr lang="en-US" sz="1400" b="1" dirty="0" smtClean="0"/>
              <a:t>Once the check is selected, the version of each check to use should be selectable</a:t>
            </a:r>
          </a:p>
          <a:p>
            <a:pPr marL="404813" lvl="4" indent="-234950">
              <a:buSzPct val="80000"/>
              <a:buFont typeface="Webdings" pitchFamily="18" charset="2"/>
              <a:buChar char=""/>
              <a:defRPr/>
            </a:pPr>
            <a:r>
              <a:rPr lang="en-US" sz="1400" b="1" dirty="0" smtClean="0"/>
              <a:t>SCAP updates require full SCAP package updates (XCCDF, OVAL)</a:t>
            </a:r>
          </a:p>
          <a:p>
            <a:pPr marL="404813" lvl="4" indent="-234950">
              <a:buSzPct val="80000"/>
              <a:buNone/>
              <a:defRPr/>
            </a:pPr>
            <a:endParaRPr lang="en-US" sz="1600" b="1" dirty="0" smtClean="0"/>
          </a:p>
          <a:p>
            <a:pPr marL="234950" lvl="3" indent="-234950">
              <a:buSzPct val="80000"/>
              <a:buNone/>
              <a:defRPr/>
            </a:pPr>
            <a:r>
              <a:rPr lang="en-US" sz="1600" b="1" dirty="0" smtClean="0"/>
              <a:t>Content repositories must:</a:t>
            </a:r>
          </a:p>
          <a:p>
            <a:pPr marL="404813" lvl="4" indent="-234950">
              <a:buClr>
                <a:srgbClr val="0B1F65"/>
              </a:buClr>
              <a:buSzPct val="80000"/>
              <a:buFont typeface="Webdings" pitchFamily="18" charset="2"/>
              <a:buChar char=""/>
              <a:defRPr/>
            </a:pPr>
            <a:r>
              <a:rPr lang="en-US" sz="1400" dirty="0" smtClean="0">
                <a:ea typeface="+mn-ea"/>
                <a:cs typeface="+mn-cs"/>
              </a:rPr>
              <a:t>Enable composition of benchmarks by leveraging the relationships defined within existing content tocombine multiple sources of rules, checks and other materials based on queries using:</a:t>
            </a:r>
          </a:p>
          <a:p>
            <a:pPr marL="914400" lvl="5" indent="-234950">
              <a:lnSpc>
                <a:spcPct val="100000"/>
              </a:lnSpc>
              <a:spcBef>
                <a:spcPts val="0"/>
              </a:spcBef>
              <a:spcAft>
                <a:spcPts val="600"/>
              </a:spcAft>
              <a:buClr>
                <a:srgbClr val="0B1F65"/>
              </a:buClr>
              <a:buSzPct val="80000"/>
              <a:buFont typeface="Symbol" pitchFamily="18" charset="2"/>
              <a:buChar char="-"/>
              <a:defRPr/>
            </a:pPr>
            <a:r>
              <a:rPr lang="en-US" sz="1300" dirty="0" smtClean="0">
                <a:ea typeface="+mn-ea"/>
                <a:cs typeface="+mn-cs"/>
              </a:rPr>
              <a:t>Globally or organizationally unique content identifiers</a:t>
            </a:r>
          </a:p>
          <a:p>
            <a:pPr marL="914400" lvl="5" indent="-234950">
              <a:lnSpc>
                <a:spcPct val="100000"/>
              </a:lnSpc>
              <a:spcBef>
                <a:spcPts val="0"/>
              </a:spcBef>
              <a:spcAft>
                <a:spcPts val="600"/>
              </a:spcAft>
              <a:buClr>
                <a:srgbClr val="0B1F65"/>
              </a:buClr>
              <a:buSzPct val="80000"/>
              <a:buFont typeface="Symbol" pitchFamily="18" charset="2"/>
              <a:buChar char="-"/>
              <a:defRPr/>
            </a:pPr>
            <a:r>
              <a:rPr lang="en-US" sz="1300" dirty="0" smtClean="0">
                <a:ea typeface="+mn-ea"/>
                <a:cs typeface="+mn-cs"/>
              </a:rPr>
              <a:t>boundary identifiers (e.g. CVE, CCE, and CPE Name)</a:t>
            </a:r>
          </a:p>
          <a:p>
            <a:pPr marL="914400" lvl="5" indent="-234950">
              <a:lnSpc>
                <a:spcPct val="100000"/>
              </a:lnSpc>
              <a:spcBef>
                <a:spcPts val="0"/>
              </a:spcBef>
              <a:spcAft>
                <a:spcPts val="600"/>
              </a:spcAft>
              <a:buClr>
                <a:srgbClr val="0B1F65"/>
              </a:buClr>
              <a:buSzPct val="80000"/>
              <a:buFont typeface="Symbol" pitchFamily="18" charset="2"/>
              <a:buChar char="-"/>
              <a:defRPr/>
            </a:pPr>
            <a:r>
              <a:rPr lang="en-US" sz="1300" dirty="0" smtClean="0">
                <a:ea typeface="+mn-ea"/>
                <a:cs typeface="+mn-cs"/>
              </a:rPr>
              <a:t>Content tagging</a:t>
            </a:r>
          </a:p>
          <a:p>
            <a:pPr marL="401638" lvl="5" indent="-234950">
              <a:lnSpc>
                <a:spcPct val="100000"/>
              </a:lnSpc>
              <a:spcBef>
                <a:spcPts val="0"/>
              </a:spcBef>
              <a:spcAft>
                <a:spcPts val="600"/>
              </a:spcAft>
              <a:buClr>
                <a:srgbClr val="0B1F65"/>
              </a:buClr>
              <a:buSzPct val="80000"/>
              <a:buFont typeface="Webdings" pitchFamily="18" charset="2"/>
              <a:buChar char=""/>
              <a:defRPr/>
            </a:pPr>
            <a:r>
              <a:rPr lang="en-US" sz="1400" dirty="0" smtClean="0">
                <a:ea typeface="+mn-ea"/>
                <a:cs typeface="+mn-cs"/>
              </a:rPr>
              <a:t>Extension capabilities must be provided to enable augmentation and tailoring of existing content while preserving digital signatures and tracability back to the original content</a:t>
            </a:r>
          </a:p>
          <a:p>
            <a:pPr marL="401638" lvl="5" indent="-234950">
              <a:lnSpc>
                <a:spcPct val="100000"/>
              </a:lnSpc>
              <a:spcBef>
                <a:spcPts val="0"/>
              </a:spcBef>
              <a:spcAft>
                <a:spcPts val="600"/>
              </a:spcAft>
              <a:buClr>
                <a:srgbClr val="0B1F65"/>
              </a:buClr>
              <a:buSzPct val="80000"/>
              <a:buFont typeface="Webdings" pitchFamily="18" charset="2"/>
              <a:buChar char=""/>
              <a:defRPr/>
            </a:pPr>
            <a:r>
              <a:rPr lang="en-US" sz="1400" dirty="0" smtClean="0">
                <a:ea typeface="+mn-ea"/>
                <a:cs typeface="+mn-cs"/>
              </a:rPr>
              <a:t>Enable incremental distribution of content</a:t>
            </a:r>
          </a:p>
          <a:p>
            <a:pPr marL="404813" lvl="4" indent="-234950">
              <a:buClr>
                <a:srgbClr val="0B1F65"/>
              </a:buClr>
              <a:buNone/>
              <a:defRPr/>
            </a:pPr>
            <a:endParaRPr lang="en-US" sz="1600" b="1" dirty="0" smtClean="0">
              <a:ea typeface="+mn-ea"/>
              <a:cs typeface="+mn-cs"/>
            </a:endParaRPr>
          </a:p>
          <a:p>
            <a:pPr marL="404813" lvl="4" indent="-234950">
              <a:buClr>
                <a:srgbClr val="0B1F65"/>
              </a:buClr>
              <a:buFont typeface="Webdings" pitchFamily="18" charset="2"/>
              <a:buChar char="4"/>
              <a:defRPr/>
            </a:pPr>
            <a:endParaRPr lang="en-US" sz="1600" b="1" dirty="0" smtClean="0">
              <a:ea typeface="+mn-ea"/>
              <a:cs typeface="+mn-cs"/>
            </a:endParaRPr>
          </a:p>
          <a:p>
            <a:pPr marL="234950" lvl="3" indent="-234950">
              <a:buFont typeface="Webdings" pitchFamily="18" charset="2"/>
              <a:buChar char="4"/>
              <a:defRPr/>
            </a:pPr>
            <a:endParaRPr lang="en-US" sz="1600" b="1" dirty="0" smtClean="0">
              <a:ea typeface="+mn-ea"/>
              <a:cs typeface="+mn-cs"/>
            </a:endParaRPr>
          </a:p>
        </p:txBody>
      </p:sp>
      <p:sp>
        <p:nvSpPr>
          <p:cNvPr id="5" name="Title 1"/>
          <p:cNvSpPr>
            <a:spLocks noGrp="1"/>
          </p:cNvSpPr>
          <p:nvPr>
            <p:ph type="title"/>
          </p:nvPr>
        </p:nvSpPr>
        <p:spPr>
          <a:xfrm>
            <a:off x="457200" y="279400"/>
            <a:ext cx="8985250" cy="838200"/>
          </a:xfrm>
        </p:spPr>
        <p:txBody>
          <a:bodyPr/>
          <a:lstStyle/>
          <a:p>
            <a:r>
              <a:rPr lang="en-US" dirty="0" smtClean="0"/>
              <a:t>Obstacle</a:t>
            </a:r>
          </a:p>
        </p:txBody>
      </p:sp>
      <p:sp>
        <p:nvSpPr>
          <p:cNvPr id="7" name="Oval 22"/>
          <p:cNvSpPr>
            <a:spLocks noChangeArrowheads="1"/>
          </p:cNvSpPr>
          <p:nvPr/>
        </p:nvSpPr>
        <p:spPr bwMode="auto">
          <a:xfrm>
            <a:off x="1827768" y="792630"/>
            <a:ext cx="289019" cy="273050"/>
          </a:xfrm>
          <a:prstGeom prst="ellipse">
            <a:avLst/>
          </a:prstGeom>
          <a:solidFill>
            <a:schemeClr val="folHlink"/>
          </a:solidFill>
          <a:ln w="3175" algn="ctr">
            <a:solidFill>
              <a:schemeClr val="bg2"/>
            </a:solidFill>
            <a:round/>
            <a:headEnd/>
            <a:tailEnd/>
          </a:ln>
          <a:effectLst>
            <a:outerShdw dist="35921" dir="2700000" algn="ctr" rotWithShape="0">
              <a:srgbClr val="808080"/>
            </a:outerShdw>
          </a:effectLst>
        </p:spPr>
        <p:txBody>
          <a:bodyPr anchor="ctr" anchorCtr="1"/>
          <a:lstStyle/>
          <a:p>
            <a:pPr algn="ctr" eaLnBrk="0" hangingPunct="0">
              <a:lnSpc>
                <a:spcPct val="90000"/>
              </a:lnSpc>
              <a:spcBef>
                <a:spcPct val="30000"/>
              </a:spcBef>
              <a:buClr>
                <a:schemeClr val="bg1"/>
              </a:buClr>
              <a:buFont typeface="Webdings" pitchFamily="18" charset="2"/>
              <a:buNone/>
              <a:defRPr/>
            </a:pPr>
            <a:r>
              <a:rPr lang="en-US" sz="1300" b="1" dirty="0" smtClean="0">
                <a:solidFill>
                  <a:srgbClr val="FFFFFF"/>
                </a:solidFill>
              </a:rPr>
              <a:t>3</a:t>
            </a:r>
            <a:endParaRPr lang="en-US" sz="1300" b="1" dirty="0">
              <a:solidFill>
                <a:srgbClr val="FFFFFF"/>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 name="Isosceles Triangle 114"/>
          <p:cNvSpPr/>
          <p:nvPr/>
        </p:nvSpPr>
        <p:spPr bwMode="auto">
          <a:xfrm rot="5400000">
            <a:off x="3027545" y="4077302"/>
            <a:ext cx="1487488" cy="385484"/>
          </a:xfrm>
          <a:prstGeom prst="triangle">
            <a:avLst/>
          </a:prstGeom>
          <a:solidFill>
            <a:srgbClr val="DDDDDD">
              <a:alpha val="46001"/>
            </a:srgbClr>
          </a:solidFill>
          <a:ln w="9525" algn="ctr">
            <a:solidFill>
              <a:schemeClr val="bg1">
                <a:lumMod val="50000"/>
              </a:schemeClr>
            </a:solidFill>
            <a:miter lim="800000"/>
            <a:headEnd/>
            <a:tailEnd/>
          </a:ln>
          <a:effectLst/>
        </p:spPr>
        <p:txBody>
          <a:bodyPr rot="10800000" lIns="0" rIns="0" anchor="ctr"/>
          <a:lstStyle/>
          <a:p>
            <a:pPr marL="0" marR="0" indent="0" defTabSz="914400" eaLnBrk="0" latinLnBrk="0" hangingPunct="0">
              <a:lnSpc>
                <a:spcPct val="100000"/>
              </a:lnSpc>
              <a:buClrTx/>
              <a:buSzTx/>
              <a:buFontTx/>
              <a:buNone/>
              <a:tabLst/>
            </a:pPr>
            <a:endParaRPr lang="en-US" dirty="0" smtClean="0"/>
          </a:p>
        </p:txBody>
      </p:sp>
      <p:sp>
        <p:nvSpPr>
          <p:cNvPr id="128" name="Rectangle 127"/>
          <p:cNvSpPr/>
          <p:nvPr/>
        </p:nvSpPr>
        <p:spPr bwMode="auto">
          <a:xfrm>
            <a:off x="3713916" y="3526300"/>
            <a:ext cx="5885697" cy="1487487"/>
          </a:xfrm>
          <a:prstGeom prst="rect">
            <a:avLst/>
          </a:prstGeom>
          <a:solidFill>
            <a:schemeClr val="bg1"/>
          </a:solidFill>
          <a:ln w="3175" algn="ctr">
            <a:solidFill>
              <a:schemeClr val="bg2"/>
            </a:solidFill>
            <a:miter lim="800000"/>
            <a:headEnd/>
            <a:tailEnd/>
          </a:ln>
          <a:effectLst>
            <a:outerShdw dist="35921" dir="2700000" algn="ctr" rotWithShape="0">
              <a:srgbClr val="808080"/>
            </a:outerShdw>
          </a:effectLst>
        </p:spPr>
        <p:txBody>
          <a:bodyPr anchor="ctr" anchorCtr="0"/>
          <a:lstStyle/>
          <a:p>
            <a:pPr marL="284163" lvl="4" indent="-284163">
              <a:lnSpc>
                <a:spcPct val="80000"/>
              </a:lnSpc>
              <a:buClrTx/>
              <a:buFont typeface="Webdings" pitchFamily="18" charset="2"/>
              <a:buChar char="4"/>
              <a:defRPr/>
            </a:pPr>
            <a:r>
              <a:rPr lang="en-US" sz="1400" b="1" dirty="0" smtClean="0"/>
              <a:t>A packager will enable users to dynamically create benchmarks by selecting the appropriate content (i.e., checks)</a:t>
            </a:r>
          </a:p>
          <a:p>
            <a:pPr marL="284163" lvl="4" indent="-284163">
              <a:lnSpc>
                <a:spcPct val="80000"/>
              </a:lnSpc>
              <a:buClrTx/>
              <a:buFont typeface="Webdings" pitchFamily="18" charset="2"/>
              <a:buChar char="4"/>
              <a:defRPr/>
            </a:pPr>
            <a:endParaRPr lang="en-US" sz="1400" b="1" dirty="0" smtClean="0"/>
          </a:p>
          <a:p>
            <a:pPr marL="284163" lvl="4" indent="-284163">
              <a:lnSpc>
                <a:spcPct val="80000"/>
              </a:lnSpc>
              <a:buClrTx/>
              <a:buFont typeface="Webdings" pitchFamily="18" charset="2"/>
              <a:buChar char="4"/>
              <a:defRPr/>
            </a:pPr>
            <a:r>
              <a:rPr lang="en-US" sz="1400" b="1" dirty="0" smtClean="0"/>
              <a:t>To do this, each check will be flagged by type of “vector” (e.g., CPE, automated vs. human readable</a:t>
            </a:r>
          </a:p>
          <a:p>
            <a:pPr marL="284163" lvl="4" indent="-284163">
              <a:lnSpc>
                <a:spcPct val="80000"/>
              </a:lnSpc>
              <a:buFont typeface="Webdings" pitchFamily="18" charset="2"/>
              <a:buChar char="4"/>
              <a:defRPr/>
            </a:pPr>
            <a:endParaRPr lang="en-US" sz="1400" b="1" dirty="0" smtClean="0"/>
          </a:p>
          <a:p>
            <a:pPr marL="284163" lvl="4" indent="-284163">
              <a:lnSpc>
                <a:spcPct val="80000"/>
              </a:lnSpc>
              <a:buFont typeface="Webdings" pitchFamily="18" charset="2"/>
              <a:buChar char="4"/>
              <a:defRPr/>
            </a:pPr>
            <a:r>
              <a:rPr lang="en-US" sz="1400" b="1" dirty="0" smtClean="0"/>
              <a:t>A digital policy would help define what constitutes a packaged benchmark</a:t>
            </a:r>
          </a:p>
        </p:txBody>
      </p:sp>
      <p:sp>
        <p:nvSpPr>
          <p:cNvPr id="129" name="Rounded Rectangle 128"/>
          <p:cNvSpPr/>
          <p:nvPr/>
        </p:nvSpPr>
        <p:spPr bwMode="auto">
          <a:xfrm>
            <a:off x="3103400" y="3526300"/>
            <a:ext cx="446623" cy="1487488"/>
          </a:xfrm>
          <a:prstGeom prst="roundRect">
            <a:avLst/>
          </a:prstGeom>
          <a:solidFill>
            <a:schemeClr val="accent5"/>
          </a:solidFill>
          <a:ln w="3175" algn="ctr">
            <a:solidFill>
              <a:schemeClr val="bg2"/>
            </a:solidFill>
            <a:round/>
            <a:headEnd/>
            <a:tailEnd/>
          </a:ln>
          <a:effectLst>
            <a:outerShdw dist="35921" dir="2700000" algn="ctr" rotWithShape="0">
              <a:srgbClr val="808080"/>
            </a:outerShdw>
          </a:effectLst>
        </p:spPr>
        <p:txBody>
          <a:bodyPr anchor="t" anchorCtr="0"/>
          <a:lstStyle/>
          <a:p>
            <a:pPr algn="ctr" eaLnBrk="0" hangingPunct="0">
              <a:lnSpc>
                <a:spcPct val="90000"/>
              </a:lnSpc>
              <a:spcBef>
                <a:spcPct val="30000"/>
              </a:spcBef>
              <a:buClr>
                <a:schemeClr val="bg1"/>
              </a:buClr>
              <a:buFontTx/>
              <a:buNone/>
              <a:defRPr/>
            </a:pPr>
            <a:endParaRPr lang="en-US" b="1" dirty="0" smtClean="0"/>
          </a:p>
        </p:txBody>
      </p:sp>
      <p:sp>
        <p:nvSpPr>
          <p:cNvPr id="34" name="Title 33"/>
          <p:cNvSpPr>
            <a:spLocks noGrp="1"/>
          </p:cNvSpPr>
          <p:nvPr>
            <p:ph type="title"/>
          </p:nvPr>
        </p:nvSpPr>
        <p:spPr>
          <a:xfrm>
            <a:off x="389427" y="452289"/>
            <a:ext cx="8985250" cy="655583"/>
          </a:xfrm>
        </p:spPr>
        <p:txBody>
          <a:bodyPr/>
          <a:lstStyle/>
          <a:p>
            <a:r>
              <a:rPr lang="en-US" dirty="0" smtClean="0"/>
              <a:t>Addressing Obstacle     : Building Benchmarks</a:t>
            </a:r>
            <a:endParaRPr lang="en-US" dirty="0"/>
          </a:p>
        </p:txBody>
      </p:sp>
      <p:sp>
        <p:nvSpPr>
          <p:cNvPr id="75" name="Can 74"/>
          <p:cNvSpPr/>
          <p:nvPr/>
        </p:nvSpPr>
        <p:spPr bwMode="auto">
          <a:xfrm>
            <a:off x="1968500" y="2447366"/>
            <a:ext cx="1155700" cy="3773154"/>
          </a:xfrm>
          <a:prstGeom prst="can">
            <a:avLst/>
          </a:prstGeom>
          <a:solidFill>
            <a:schemeClr val="accent6">
              <a:lumMod val="75000"/>
            </a:schemeClr>
          </a:solidFill>
          <a:ln w="3175" algn="ctr">
            <a:solidFill>
              <a:schemeClr val="bg2"/>
            </a:solidFill>
            <a:round/>
            <a:headEnd/>
            <a:tailEnd/>
          </a:ln>
          <a:effectLst>
            <a:outerShdw dist="35921" dir="2700000" algn="ctr" rotWithShape="0">
              <a:srgbClr val="808080"/>
            </a:outerShdw>
          </a:effectLst>
        </p:spPr>
        <p:txBody>
          <a:bodyPr anchor="ctr" anchorCtr="1"/>
          <a:lstStyle/>
          <a:p>
            <a:pPr marL="0" marR="0" indent="0" algn="ctr" defTabSz="914400" eaLnBrk="0" latinLnBrk="0" hangingPunct="0">
              <a:lnSpc>
                <a:spcPct val="90000"/>
              </a:lnSpc>
              <a:spcBef>
                <a:spcPct val="30000"/>
              </a:spcBef>
              <a:buClr>
                <a:schemeClr val="bg1"/>
              </a:buClr>
              <a:buSzTx/>
              <a:tabLst/>
              <a:defRPr/>
            </a:pPr>
            <a:r>
              <a:rPr lang="en-US" b="1" dirty="0" smtClean="0"/>
              <a:t>Federal</a:t>
            </a:r>
            <a:br>
              <a:rPr lang="en-US" b="1" dirty="0" smtClean="0"/>
            </a:br>
            <a:r>
              <a:rPr lang="en-US" b="1" dirty="0" smtClean="0"/>
              <a:t>Content</a:t>
            </a:r>
            <a:br>
              <a:rPr lang="en-US" b="1" dirty="0" smtClean="0"/>
            </a:br>
            <a:r>
              <a:rPr lang="en-US" b="1" dirty="0" smtClean="0"/>
              <a:t>Repository</a:t>
            </a:r>
          </a:p>
          <a:p>
            <a:pPr marL="0" marR="0" indent="0" algn="ctr" defTabSz="914400" eaLnBrk="0" latinLnBrk="0" hangingPunct="0">
              <a:lnSpc>
                <a:spcPct val="90000"/>
              </a:lnSpc>
              <a:spcBef>
                <a:spcPct val="30000"/>
              </a:spcBef>
              <a:buClr>
                <a:schemeClr val="bg1"/>
              </a:buClr>
              <a:buSzTx/>
              <a:tabLst/>
              <a:defRPr/>
            </a:pPr>
            <a:endParaRPr lang="en-US" b="1" dirty="0" smtClean="0"/>
          </a:p>
          <a:p>
            <a:pPr marL="0" marR="0" indent="0" algn="ctr" defTabSz="914400" eaLnBrk="0" latinLnBrk="0" hangingPunct="0">
              <a:lnSpc>
                <a:spcPct val="90000"/>
              </a:lnSpc>
              <a:spcBef>
                <a:spcPct val="30000"/>
              </a:spcBef>
              <a:buClr>
                <a:schemeClr val="bg1"/>
              </a:buClr>
              <a:buSzTx/>
              <a:tabLst/>
              <a:defRPr/>
            </a:pPr>
            <a:endParaRPr lang="en-US" b="1" dirty="0" smtClean="0"/>
          </a:p>
          <a:p>
            <a:pPr marL="0" marR="0" indent="0" algn="ctr" defTabSz="914400" eaLnBrk="0" latinLnBrk="0" hangingPunct="0">
              <a:lnSpc>
                <a:spcPct val="90000"/>
              </a:lnSpc>
              <a:spcBef>
                <a:spcPct val="30000"/>
              </a:spcBef>
              <a:buClr>
                <a:schemeClr val="bg1"/>
              </a:buClr>
              <a:buSzTx/>
              <a:tabLst/>
              <a:defRPr/>
            </a:pPr>
            <a:endParaRPr lang="en-US" b="1" dirty="0" smtClean="0"/>
          </a:p>
          <a:p>
            <a:pPr marL="0" marR="0" indent="0" algn="ctr" defTabSz="914400" eaLnBrk="0" latinLnBrk="0" hangingPunct="0">
              <a:lnSpc>
                <a:spcPct val="90000"/>
              </a:lnSpc>
              <a:spcBef>
                <a:spcPct val="30000"/>
              </a:spcBef>
              <a:buClr>
                <a:schemeClr val="bg1"/>
              </a:buClr>
              <a:buSzTx/>
              <a:tabLst/>
              <a:defRPr/>
            </a:pPr>
            <a:endParaRPr lang="en-US" b="1" dirty="0" smtClean="0"/>
          </a:p>
          <a:p>
            <a:pPr marL="0" marR="0" indent="0" algn="ctr" defTabSz="914400" eaLnBrk="0" latinLnBrk="0" hangingPunct="0">
              <a:lnSpc>
                <a:spcPct val="90000"/>
              </a:lnSpc>
              <a:spcBef>
                <a:spcPct val="30000"/>
              </a:spcBef>
              <a:buClr>
                <a:schemeClr val="bg1"/>
              </a:buClr>
              <a:buSzTx/>
              <a:tabLst/>
              <a:defRPr/>
            </a:pPr>
            <a:endParaRPr lang="en-US" b="1" dirty="0" smtClean="0"/>
          </a:p>
          <a:p>
            <a:pPr marL="0" marR="0" indent="0" algn="ctr" defTabSz="914400" eaLnBrk="0" latinLnBrk="0" hangingPunct="0">
              <a:lnSpc>
                <a:spcPct val="90000"/>
              </a:lnSpc>
              <a:spcBef>
                <a:spcPct val="30000"/>
              </a:spcBef>
              <a:buClr>
                <a:schemeClr val="bg1"/>
              </a:buClr>
              <a:buSzTx/>
              <a:tabLst/>
              <a:defRPr/>
            </a:pPr>
            <a:endParaRPr lang="en-US" b="1" dirty="0" smtClean="0"/>
          </a:p>
        </p:txBody>
      </p:sp>
      <p:sp>
        <p:nvSpPr>
          <p:cNvPr id="141" name="TextBox 140"/>
          <p:cNvSpPr txBox="1"/>
          <p:nvPr/>
        </p:nvSpPr>
        <p:spPr>
          <a:xfrm rot="16200000">
            <a:off x="2851927" y="4041760"/>
            <a:ext cx="972075" cy="276999"/>
          </a:xfrm>
          <a:prstGeom prst="rect">
            <a:avLst/>
          </a:prstGeom>
          <a:noFill/>
        </p:spPr>
        <p:txBody>
          <a:bodyPr wrap="square" rtlCol="0">
            <a:spAutoFit/>
          </a:bodyPr>
          <a:lstStyle/>
          <a:p>
            <a:r>
              <a:rPr lang="en-US" b="1" dirty="0" smtClean="0"/>
              <a:t>Packager</a:t>
            </a:r>
            <a:endParaRPr lang="en-US" b="1" dirty="0"/>
          </a:p>
        </p:txBody>
      </p:sp>
      <p:sp>
        <p:nvSpPr>
          <p:cNvPr id="9" name="Oval 22"/>
          <p:cNvSpPr>
            <a:spLocks noChangeArrowheads="1"/>
          </p:cNvSpPr>
          <p:nvPr/>
        </p:nvSpPr>
        <p:spPr bwMode="auto">
          <a:xfrm>
            <a:off x="3505798" y="799465"/>
            <a:ext cx="289019" cy="273050"/>
          </a:xfrm>
          <a:prstGeom prst="ellipse">
            <a:avLst/>
          </a:prstGeom>
          <a:solidFill>
            <a:schemeClr val="folHlink"/>
          </a:solidFill>
          <a:ln w="3175" algn="ctr">
            <a:solidFill>
              <a:schemeClr val="bg2"/>
            </a:solidFill>
            <a:round/>
            <a:headEnd/>
            <a:tailEnd/>
          </a:ln>
          <a:effectLst>
            <a:outerShdw dist="35921" dir="2700000" algn="ctr" rotWithShape="0">
              <a:srgbClr val="808080"/>
            </a:outerShdw>
          </a:effectLst>
        </p:spPr>
        <p:txBody>
          <a:bodyPr anchor="ctr" anchorCtr="1"/>
          <a:lstStyle/>
          <a:p>
            <a:pPr algn="ctr" eaLnBrk="0" hangingPunct="0">
              <a:lnSpc>
                <a:spcPct val="90000"/>
              </a:lnSpc>
              <a:spcBef>
                <a:spcPct val="30000"/>
              </a:spcBef>
              <a:buClr>
                <a:schemeClr val="bg1"/>
              </a:buClr>
              <a:buFont typeface="Webdings" pitchFamily="18" charset="2"/>
              <a:buNone/>
              <a:defRPr/>
            </a:pPr>
            <a:r>
              <a:rPr lang="en-US" sz="1300" b="1" dirty="0" smtClean="0">
                <a:solidFill>
                  <a:srgbClr val="FFFFFF"/>
                </a:solidFill>
              </a:rPr>
              <a:t>3</a:t>
            </a:r>
            <a:endParaRPr lang="en-US" sz="1300" b="1" dirty="0">
              <a:solidFill>
                <a:srgbClr val="FFFFFF"/>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8">
      <a:dk1>
        <a:srgbClr val="000000"/>
      </a:dk1>
      <a:lt1>
        <a:srgbClr val="FFFFFF"/>
      </a:lt1>
      <a:dk2>
        <a:srgbClr val="B69404"/>
      </a:dk2>
      <a:lt2>
        <a:srgbClr val="C0C0C0"/>
      </a:lt2>
      <a:accent1>
        <a:srgbClr val="0000FF"/>
      </a:accent1>
      <a:accent2>
        <a:srgbClr val="E2E1C0"/>
      </a:accent2>
      <a:accent3>
        <a:srgbClr val="FFFFFF"/>
      </a:accent3>
      <a:accent4>
        <a:srgbClr val="000000"/>
      </a:accent4>
      <a:accent5>
        <a:srgbClr val="AAAAFF"/>
      </a:accent5>
      <a:accent6>
        <a:srgbClr val="CDCCAE"/>
      </a:accent6>
      <a:hlink>
        <a:srgbClr val="3D97AF"/>
      </a:hlink>
      <a:folHlink>
        <a:srgbClr val="B72C00"/>
      </a:folHlink>
    </a:clrScheme>
    <a:fontScheme name="Office Them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spPr>
      <a:bodyPr vert="horz" wrap="none" lIns="45720" tIns="45720" rIns="4572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spPr>
      <a:bodyPr vert="horz" wrap="none" lIns="45720" tIns="45720" rIns="4572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Arial"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Office Theme 8">
        <a:dk1>
          <a:srgbClr val="000000"/>
        </a:dk1>
        <a:lt1>
          <a:srgbClr val="FFFFFF"/>
        </a:lt1>
        <a:dk2>
          <a:srgbClr val="B69404"/>
        </a:dk2>
        <a:lt2>
          <a:srgbClr val="C0C0C0"/>
        </a:lt2>
        <a:accent1>
          <a:srgbClr val="0000FF"/>
        </a:accent1>
        <a:accent2>
          <a:srgbClr val="E2E1C0"/>
        </a:accent2>
        <a:accent3>
          <a:srgbClr val="FFFFFF"/>
        </a:accent3>
        <a:accent4>
          <a:srgbClr val="000000"/>
        </a:accent4>
        <a:accent5>
          <a:srgbClr val="AAAAFF"/>
        </a:accent5>
        <a:accent6>
          <a:srgbClr val="CDCCAE"/>
        </a:accent6>
        <a:hlink>
          <a:srgbClr val="3D97AF"/>
        </a:hlink>
        <a:folHlink>
          <a:srgbClr val="B72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B69404"/>
      </a:dk2>
      <a:lt2>
        <a:srgbClr val="C0C0C0"/>
      </a:lt2>
      <a:accent1>
        <a:srgbClr val="0000FF"/>
      </a:accent1>
      <a:accent2>
        <a:srgbClr val="E2E1C0"/>
      </a:accent2>
      <a:accent3>
        <a:srgbClr val="FFFFFF"/>
      </a:accent3>
      <a:accent4>
        <a:srgbClr val="000000"/>
      </a:accent4>
      <a:accent5>
        <a:srgbClr val="AAAAFF"/>
      </a:accent5>
      <a:accent6>
        <a:srgbClr val="CDCCAE"/>
      </a:accent6>
      <a:hlink>
        <a:srgbClr val="3D97AF"/>
      </a:hlink>
      <a:folHlink>
        <a:srgbClr val="B72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B69404"/>
      </a:dk2>
      <a:lt2>
        <a:srgbClr val="C0C0C0"/>
      </a:lt2>
      <a:accent1>
        <a:srgbClr val="0000FF"/>
      </a:accent1>
      <a:accent2>
        <a:srgbClr val="E2E1C0"/>
      </a:accent2>
      <a:accent3>
        <a:srgbClr val="FFFFFF"/>
      </a:accent3>
      <a:accent4>
        <a:srgbClr val="000000"/>
      </a:accent4>
      <a:accent5>
        <a:srgbClr val="AAAAFF"/>
      </a:accent5>
      <a:accent6>
        <a:srgbClr val="CDCCAE"/>
      </a:accent6>
      <a:hlink>
        <a:srgbClr val="3D97AF"/>
      </a:hlink>
      <a:folHlink>
        <a:srgbClr val="B72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Status xmlns="4ac64f3e-69d5-4949-b6d6-bb876385b69c" xsi:nil="true"/>
    <PublishingExpirationDate xmlns="http://schemas.microsoft.com/sharepoint/v3" xsi:nil="true"/>
    <PublishingStartDate xmlns="http://schemas.microsoft.com/sharepoint/v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512C3C9D65EB641BDB428557EA2173E" ma:contentTypeVersion="2" ma:contentTypeDescription="Create a new document." ma:contentTypeScope="" ma:versionID="3ae1cda2f411628631d350f8c385380e">
  <xsd:schema xmlns:xsd="http://www.w3.org/2001/XMLSchema" xmlns:p="http://schemas.microsoft.com/office/2006/metadata/properties" xmlns:ns1="http://schemas.microsoft.com/sharepoint/v3" xmlns:ns2="4ac64f3e-69d5-4949-b6d6-bb876385b69c" targetNamespace="http://schemas.microsoft.com/office/2006/metadata/properties" ma:root="true" ma:fieldsID="b4420cc885ffed1c50363c2cc640682b" ns1:_="" ns2:_="">
    <xsd:import namespace="http://schemas.microsoft.com/sharepoint/v3"/>
    <xsd:import namespace="4ac64f3e-69d5-4949-b6d6-bb876385b69c"/>
    <xsd:element name="properties">
      <xsd:complexType>
        <xsd:sequence>
          <xsd:element name="documentManagement">
            <xsd:complexType>
              <xsd:all>
                <xsd:element ref="ns1:PublishingStartDate" minOccurs="0"/>
                <xsd:element ref="ns1:PublishingExpirationDate" minOccurs="0"/>
                <xsd:element ref="ns2:Status"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xsd="http://www.w3.org/2001/XMLSchema" xmlns:dms="http://schemas.microsoft.com/office/2006/documentManagement/types" targetNamespace="4ac64f3e-69d5-4949-b6d6-bb876385b69c" elementFormDefault="qualified">
    <xsd:import namespace="http://schemas.microsoft.com/office/2006/documentManagement/types"/>
    <xsd:element name="Status" ma:index="10" nillable="true" ma:displayName="Status" ma:description="Status" ma:format="Dropdown" ma:internalName="Status">
      <xsd:simpleType>
        <xsd:restriction base="dms:Choice">
          <xsd:enumeration value="Team Information"/>
          <xsd:enumeration value="Draft"/>
          <xsd:enumeration value="Lead Review"/>
          <xsd:enumeration value="DPM Review"/>
          <xsd:enumeration value="PM Review"/>
          <xsd:enumeration value="Client Review"/>
          <xsd:enumeration value="Final"/>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12AAC71A-7947-4613-A079-31464667480E}">
  <ds:schemaRefs>
    <ds:schemaRef ds:uri="http://schemas.microsoft.com/office/2006/metadata/properties"/>
    <ds:schemaRef ds:uri="4ac64f3e-69d5-4949-b6d6-bb876385b69c"/>
    <ds:schemaRef ds:uri="http://schemas.microsoft.com/sharepoint/v3"/>
  </ds:schemaRefs>
</ds:datastoreItem>
</file>

<file path=customXml/itemProps2.xml><?xml version="1.0" encoding="utf-8"?>
<ds:datastoreItem xmlns:ds="http://schemas.openxmlformats.org/officeDocument/2006/customXml" ds:itemID="{16724D08-B27D-446C-9CBD-B4A9B582028D}">
  <ds:schemaRefs>
    <ds:schemaRef ds:uri="http://schemas.microsoft.com/sharepoint/v3/contenttype/forms"/>
  </ds:schemaRefs>
</ds:datastoreItem>
</file>

<file path=customXml/itemProps3.xml><?xml version="1.0" encoding="utf-8"?>
<ds:datastoreItem xmlns:ds="http://schemas.openxmlformats.org/officeDocument/2006/customXml" ds:itemID="{20ACCF94-FF4F-439B-A7B2-C2DEDCEA2F7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4ac64f3e-69d5-4949-b6d6-bb876385b69c"/>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
  <TotalTime>14234</TotalTime>
  <Pages>8</Pages>
  <Words>1482</Words>
  <Application>Microsoft Office PowerPoint</Application>
  <PresentationFormat>Custom</PresentationFormat>
  <Paragraphs>299</Paragraphs>
  <Slides>19</Slides>
  <Notes>9</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PowerPoint Presentation</vt:lpstr>
      <vt:lpstr>Objectives</vt:lpstr>
      <vt:lpstr>How can the government and private sector work together to overcome the key obstacles to SCAP adoption</vt:lpstr>
      <vt:lpstr>Obstacle</vt:lpstr>
      <vt:lpstr>Addressing Obstacle     : Getting/Sharing (Community) Content</vt:lpstr>
      <vt:lpstr>Obstacle</vt:lpstr>
      <vt:lpstr>Addressing Obstacle     : Versioning Content</vt:lpstr>
      <vt:lpstr>Obstacle</vt:lpstr>
      <vt:lpstr>Addressing Obstacle     : Building Benchmarks</vt:lpstr>
      <vt:lpstr>Obstacle</vt:lpstr>
      <vt:lpstr>Addressing Obstacle     : Understanding Content</vt:lpstr>
      <vt:lpstr>Obstacle</vt:lpstr>
      <vt:lpstr>Addressing Obstacle     : Integrating SCAP with SCAP compliant tools</vt:lpstr>
      <vt:lpstr>Obstacle</vt:lpstr>
      <vt:lpstr>Addressing Obstacle     : Integrating SCAP with non-SCAP compliant tools</vt:lpstr>
      <vt:lpstr>Obstacle</vt:lpstr>
      <vt:lpstr>Addressing Obstacle      : Publishing benchmarks and checks</vt:lpstr>
      <vt:lpstr>Feedback </vt:lpstr>
      <vt:lpstr>Decision Slide </vt:lpstr>
    </vt:vector>
  </TitlesOfParts>
  <Company>BA&amp;H</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Proposed Strategy for Manual Testing</dc:title>
  <dc:creator>504272</dc:creator>
  <cp:lastModifiedBy>sboczeno</cp:lastModifiedBy>
  <cp:revision>1146</cp:revision>
  <cp:lastPrinted>2010-08-23T14:18:43Z</cp:lastPrinted>
  <dcterms:created xsi:type="dcterms:W3CDTF">2001-12-04T14:26:41Z</dcterms:created>
  <dcterms:modified xsi:type="dcterms:W3CDTF">2011-06-14T12:27:35Z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0x0101006512C3C9D65EB641BDB428557EA2173E</vt:lpwstr>
  </property>
</Properties>
</file>